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260" r:id="rId3"/>
    <p:sldId id="267" r:id="rId4"/>
    <p:sldId id="268" r:id="rId5"/>
    <p:sldId id="269" r:id="rId6"/>
    <p:sldId id="270" r:id="rId7"/>
    <p:sldId id="271" r:id="rId8"/>
    <p:sldId id="273" r:id="rId9"/>
    <p:sldId id="274" r:id="rId10"/>
    <p:sldId id="275" r:id="rId11"/>
    <p:sldId id="276" r:id="rId12"/>
    <p:sldId id="277" r:id="rId13"/>
    <p:sldId id="279" r:id="rId14"/>
    <p:sldId id="280" r:id="rId15"/>
    <p:sldId id="285" r:id="rId16"/>
    <p:sldId id="290" r:id="rId17"/>
  </p:sldIdLst>
  <p:sldSz cx="9144000" cy="5143500" type="screen16x9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2E25"/>
    <a:srgbClr val="195AA8"/>
    <a:srgbClr val="E55225"/>
    <a:srgbClr val="5FB271"/>
    <a:srgbClr val="092956"/>
    <a:srgbClr val="8395A0"/>
    <a:srgbClr val="DB2C23"/>
    <a:srgbClr val="FFF729"/>
    <a:srgbClr val="521A70"/>
    <a:srgbClr val="CD2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708" autoAdjust="0"/>
  </p:normalViewPr>
  <p:slideViewPr>
    <p:cSldViewPr snapToGrid="0" snapToObjects="1">
      <p:cViewPr>
        <p:scale>
          <a:sx n="110" d="100"/>
          <a:sy n="110" d="100"/>
        </p:scale>
        <p:origin x="-581" y="-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86BB7-DDE2-A849-B760-467AC5F37E6F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F527D-3623-DB4D-8590-256509ED1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BF527D-3623-DB4D-8590-256509ED18D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742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BF527D-3623-DB4D-8590-256509ED18D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742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391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88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257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6884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flipH="1">
            <a:off x="2354969" y="1566017"/>
            <a:ext cx="6789027" cy="357748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111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7890209" y="423358"/>
            <a:ext cx="917193" cy="62327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046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ый треугольник 7"/>
          <p:cNvSpPr/>
          <p:nvPr userDrawn="1"/>
        </p:nvSpPr>
        <p:spPr>
          <a:xfrm rot="10800000" flipH="1">
            <a:off x="0" y="-1"/>
            <a:ext cx="4388554" cy="204964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ый треугольник 8"/>
          <p:cNvSpPr/>
          <p:nvPr userDrawn="1"/>
        </p:nvSpPr>
        <p:spPr>
          <a:xfrm flipH="1">
            <a:off x="3908777" y="2527832"/>
            <a:ext cx="5235222" cy="2615668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796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41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5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767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495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97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600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0216A119-C727-BF4F-9B38-5D2378989C16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5030F7A4-69AC-5148-BF12-4D3DA86F2F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48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7890209" y="423358"/>
            <a:ext cx="917193" cy="62327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61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7" r:id="rId13"/>
    <p:sldLayoutId id="2147483684" r:id="rId14"/>
    <p:sldLayoutId id="2147483685" r:id="rId15"/>
    <p:sldLayoutId id="2147483686" r:id="rId16"/>
    <p:sldLayoutId id="2147483687" r:id="rId17"/>
    <p:sldLayoutId id="2147483688" r:id="rId18"/>
    <p:sldLayoutId id="2147483690" r:id="rId19"/>
    <p:sldLayoutId id="2147483691" r:id="rId20"/>
    <p:sldLayoutId id="2147483692" r:id="rId21"/>
    <p:sldLayoutId id="2147483693" r:id="rId22"/>
    <p:sldLayoutId id="2147483694" r:id="rId23"/>
    <p:sldLayoutId id="2147483696" r:id="rId24"/>
    <p:sldLayoutId id="2147483697" r:id="rId25"/>
    <p:sldLayoutId id="2147483702" r:id="rId26"/>
    <p:sldLayoutId id="2147483703" r:id="rId27"/>
    <p:sldLayoutId id="2147483651" r:id="rId28"/>
    <p:sldLayoutId id="2147483652" r:id="rId2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1_logo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82" y="444504"/>
            <a:ext cx="4339921" cy="2016493"/>
          </a:xfrm>
          <a:prstGeom prst="rect">
            <a:avLst/>
          </a:prstGeom>
        </p:spPr>
      </p:pic>
      <p:pic>
        <p:nvPicPr>
          <p:cNvPr id="5" name="Изображение 4" descr="1_Pattern_1-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31" r="24501"/>
          <a:stretch/>
        </p:blipFill>
        <p:spPr>
          <a:xfrm rot="5400000">
            <a:off x="4280536" y="-210500"/>
            <a:ext cx="582921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82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869634" y="999680"/>
            <a:ext cx="3223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Страхование кредита поставщика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882548" y="1319217"/>
            <a:ext cx="3556137" cy="207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/>
              <a:t>Предназначено для защиты российских компаний, а также их дочерних обществ за рубежом от риска неплатежа иностранного покупателя. </a:t>
            </a:r>
            <a:endParaRPr lang="ru-RU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Страховое </a:t>
            </a:r>
            <a:r>
              <a:rPr lang="ru-RU" sz="1100" dirty="0"/>
              <a:t>покрытие распространяется на поставки, осуществляемые по контракту на условиях отсрочки платежа. Дополнительно может быть застрахован: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err="1" smtClean="0"/>
              <a:t>фабрикационный</a:t>
            </a:r>
            <a:r>
              <a:rPr lang="ru-RU" sz="1100" dirty="0" smtClean="0"/>
              <a:t> </a:t>
            </a:r>
            <a:r>
              <a:rPr lang="ru-RU" sz="1100" dirty="0"/>
              <a:t>риск;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риск</a:t>
            </a:r>
            <a:r>
              <a:rPr lang="ru-RU" sz="1100" dirty="0"/>
              <a:t>, связанный с предоставлением иностранному контрагенту обеспечительных платежей (депозитов)</a:t>
            </a:r>
            <a:r>
              <a:rPr lang="ru-RU" sz="1100" dirty="0" smtClean="0"/>
              <a:t>;</a:t>
            </a:r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риск </a:t>
            </a:r>
            <a:r>
              <a:rPr lang="ru-RU" sz="1100" dirty="0"/>
              <a:t>невозврата или утраты товаров/оборудования.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b="1" dirty="0" smtClean="0">
                <a:solidFill>
                  <a:srgbClr val="1B5FAE"/>
                </a:solidFill>
                <a:latin typeface="Arial"/>
                <a:cs typeface="Arial"/>
              </a:rPr>
              <a:t>20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496312" y="999680"/>
            <a:ext cx="399340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Arial"/>
                <a:cs typeface="Arial"/>
              </a:rPr>
              <a:t>Страхование краткосрочной дебиторской </a:t>
            </a:r>
            <a:endParaRPr lang="ru-RU" sz="1400" b="1" dirty="0" smtClean="0">
              <a:latin typeface="Arial"/>
              <a:cs typeface="Arial"/>
            </a:endParaRPr>
          </a:p>
          <a:p>
            <a:r>
              <a:rPr lang="ru-RU" sz="1400" b="1" dirty="0" smtClean="0">
                <a:latin typeface="Arial"/>
                <a:cs typeface="Arial"/>
              </a:rPr>
              <a:t>задолженности </a:t>
            </a:r>
            <a:r>
              <a:rPr lang="ru-RU" sz="1400" b="1" dirty="0">
                <a:latin typeface="Arial"/>
                <a:cs typeface="Arial"/>
              </a:rPr>
              <a:t>(комплексное страхование </a:t>
            </a:r>
            <a:endParaRPr lang="ru-RU" sz="1400" b="1" dirty="0" smtClean="0">
              <a:latin typeface="Arial"/>
              <a:cs typeface="Arial"/>
            </a:endParaRPr>
          </a:p>
          <a:p>
            <a:r>
              <a:rPr lang="ru-RU" sz="1400" b="1" dirty="0" smtClean="0">
                <a:latin typeface="Arial"/>
                <a:cs typeface="Arial"/>
              </a:rPr>
              <a:t>экспортных </a:t>
            </a:r>
            <a:r>
              <a:rPr lang="ru-RU" sz="1400" b="1" dirty="0">
                <a:latin typeface="Arial"/>
                <a:cs typeface="Arial"/>
              </a:rPr>
              <a:t>кредитов)</a:t>
            </a:r>
          </a:p>
        </p:txBody>
      </p:sp>
      <p:sp>
        <p:nvSpPr>
          <p:cNvPr id="62" name="Овал 61"/>
          <p:cNvSpPr/>
          <p:nvPr/>
        </p:nvSpPr>
        <p:spPr>
          <a:xfrm>
            <a:off x="834292" y="248134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834292" y="2769534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834292" y="323301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4509141" y="1734356"/>
            <a:ext cx="4163323" cy="1009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/>
              <a:t>Предназначено для защиты российских компаний, а также </a:t>
            </a:r>
            <a:endParaRPr lang="ru-RU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их </a:t>
            </a:r>
            <a:r>
              <a:rPr lang="ru-RU" sz="1100" dirty="0"/>
              <a:t>дочерних обществ за рубежом от риска неплатежа иностранных покупателей. Страховое покрытие распространяется на регулярные поставки однородных товаров, осуществляемые на условиях отсрочки платежа (длительностью не более 360 дней) постоянным покупателям за </a:t>
            </a:r>
            <a:r>
              <a:rPr lang="ru-RU" sz="1100" dirty="0" smtClean="0"/>
              <a:t>рубежом.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32003" y="4758231"/>
            <a:ext cx="11867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РЕШЕНИЯ ЭКСАР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7304" y="411172"/>
            <a:ext cx="1998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5214B"/>
                </a:solidFill>
                <a:latin typeface="Arial"/>
                <a:cs typeface="Arial"/>
              </a:rPr>
              <a:t>РЕШЕНИЯ ЭКСАР</a:t>
            </a:r>
            <a:endParaRPr lang="ru-RU" sz="16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57304" y="670807"/>
            <a:ext cx="38593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rgbClr val="05214B"/>
                </a:solidFill>
                <a:latin typeface="Arial"/>
                <a:cs typeface="Arial"/>
              </a:rPr>
              <a:t>ДЛЯ ВСЕХ РОССИЙСКИХ ЭКСПОРТЕРОВ, ВКЛЮЧАЯ МСП</a:t>
            </a:r>
            <a:endParaRPr lang="ru-RU" sz="10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69634" y="3342025"/>
            <a:ext cx="32258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Страхование кредита покупателю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82548" y="3619252"/>
            <a:ext cx="3556137" cy="116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/>
              <a:t>Предназначено для защиты российской </a:t>
            </a:r>
            <a:endParaRPr lang="ru-RU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или </a:t>
            </a:r>
            <a:r>
              <a:rPr lang="ru-RU" sz="1100" dirty="0"/>
              <a:t>иностранной финансовой организации от риска невозврата кредита (и процентов по нему), предоставленного иностранному заемщику (покупателю или банку покупателя) для оплаты </a:t>
            </a:r>
            <a:endParaRPr lang="ru-RU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по </a:t>
            </a:r>
            <a:r>
              <a:rPr lang="ru-RU" sz="1100" dirty="0"/>
              <a:t>контракту за товары (услуги или работы), экспортируемые из России.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496312" y="2746808"/>
            <a:ext cx="41985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Arial"/>
                <a:cs typeface="Arial"/>
              </a:rPr>
              <a:t>Страхование </a:t>
            </a:r>
            <a:r>
              <a:rPr lang="ru-RU" sz="1400" b="1" dirty="0" smtClean="0">
                <a:latin typeface="Arial"/>
                <a:cs typeface="Arial"/>
              </a:rPr>
              <a:t>подтвержденного </a:t>
            </a:r>
            <a:r>
              <a:rPr lang="ru-RU" sz="1400" b="1" dirty="0">
                <a:latin typeface="Arial"/>
                <a:cs typeface="Arial"/>
              </a:rPr>
              <a:t>аккредитива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509141" y="3070324"/>
            <a:ext cx="4163323" cy="1313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/>
              <a:t>Предназначено для защиты банка (российского </a:t>
            </a:r>
            <a:endParaRPr lang="ru-RU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или </a:t>
            </a:r>
            <a:r>
              <a:rPr lang="ru-RU" sz="1100" dirty="0"/>
              <a:t>иностранного), подтверждающего аккредитив иностранного банка-эмитента от риска неполучения возмещения по нему.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Страховое </a:t>
            </a:r>
            <a:r>
              <a:rPr lang="ru-RU" sz="1100" dirty="0"/>
              <a:t>покрытие распространяется на аккредитивы </a:t>
            </a:r>
            <a:endParaRPr lang="ru-RU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(</a:t>
            </a:r>
            <a:r>
              <a:rPr lang="ru-RU" sz="1100" dirty="0"/>
              <a:t>в том числе, с предоставлением финансирования), выставленные </a:t>
            </a:r>
            <a:endParaRPr lang="ru-RU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для </a:t>
            </a:r>
            <a:r>
              <a:rPr lang="ru-RU" sz="1100" dirty="0"/>
              <a:t>оплаты по контрактам за товары (услуги или работы), экспортируемые из России.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909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869634" y="648181"/>
            <a:ext cx="3493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Arial"/>
                <a:cs typeface="Arial"/>
              </a:rPr>
              <a:t>Страхование кредита на пополнение </a:t>
            </a:r>
            <a:endParaRPr lang="ru-RU" sz="1400" b="1" dirty="0" smtClean="0">
              <a:latin typeface="Arial"/>
              <a:cs typeface="Arial"/>
            </a:endParaRPr>
          </a:p>
          <a:p>
            <a:r>
              <a:rPr lang="ru-RU" sz="1400" b="1" dirty="0" smtClean="0">
                <a:latin typeface="Arial"/>
                <a:cs typeface="Arial"/>
              </a:rPr>
              <a:t>оборотных </a:t>
            </a:r>
            <a:r>
              <a:rPr lang="ru-RU" sz="1400" b="1" dirty="0">
                <a:latin typeface="Arial"/>
                <a:cs typeface="Arial"/>
              </a:rPr>
              <a:t>средств экспортера</a:t>
            </a: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882548" y="1152168"/>
            <a:ext cx="355613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Предназначено для защиты российской </a:t>
            </a:r>
            <a:endParaRPr lang="ru-RU" sz="1100" dirty="0" smtClean="0"/>
          </a:p>
          <a:p>
            <a:r>
              <a:rPr lang="ru-RU" sz="1100" dirty="0" smtClean="0"/>
              <a:t>или </a:t>
            </a:r>
            <a:r>
              <a:rPr lang="ru-RU" sz="1100" dirty="0"/>
              <a:t>иностранной финансовой организации от риска невозврата кредита (и процентов по нему), предоставленного российскому экспортеру на цели исполнения экспортного контракта.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b="1" dirty="0" smtClean="0">
                <a:solidFill>
                  <a:srgbClr val="1B5FAE"/>
                </a:solidFill>
                <a:latin typeface="Arial"/>
                <a:cs typeface="Arial"/>
              </a:rPr>
              <a:t>2</a:t>
            </a:r>
            <a:r>
              <a:rPr lang="en-US" sz="900" b="1" dirty="0" smtClean="0">
                <a:solidFill>
                  <a:srgbClr val="1B5FAE"/>
                </a:solidFill>
                <a:latin typeface="Arial"/>
                <a:cs typeface="Arial"/>
              </a:rPr>
              <a:t>1</a:t>
            </a:r>
            <a:endParaRPr lang="ru-RU" sz="900" b="1" dirty="0" smtClean="0">
              <a:solidFill>
                <a:srgbClr val="1B5FAE"/>
              </a:solidFill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32003" y="4758231"/>
            <a:ext cx="11867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РЕШЕНИЯ ЭКСАР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9634" y="2072046"/>
            <a:ext cx="35958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Arial"/>
                <a:cs typeface="Arial"/>
              </a:rPr>
              <a:t>Страхование экспортного факторинга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82548" y="2349941"/>
            <a:ext cx="355613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Предназначено для защиты фактора от риска неплатежа иностранных контрагентов. 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smtClean="0"/>
              <a:t>Для </a:t>
            </a:r>
            <a:r>
              <a:rPr lang="ru-RU" sz="1100" dirty="0" err="1"/>
              <a:t>экспортоориентированных</a:t>
            </a:r>
            <a:r>
              <a:rPr lang="ru-RU" sz="1100" dirty="0"/>
              <a:t> МСП разработаны специальные условия рассмотрения запросов в рамках страхования кредита на пополнение оборотных средств экспортера и страхование экспортного факторинга.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69634" y="3590101"/>
            <a:ext cx="21082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Arial"/>
                <a:cs typeface="Arial"/>
              </a:rPr>
              <a:t>Страхование </a:t>
            </a:r>
            <a:r>
              <a:rPr lang="ru-RU" sz="1400" b="1" dirty="0" smtClean="0">
                <a:latin typeface="Arial"/>
                <a:cs typeface="Arial"/>
              </a:rPr>
              <a:t>лизинга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2548" y="3867996"/>
            <a:ext cx="35561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Предназначено для защиты лизингодателя от риска возникновения у него убытков в результате неисполнения иностранным лизингополучателем обязательств по оплате лизинговых платежей.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05463" y="648181"/>
            <a:ext cx="4080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"/>
                <a:cs typeface="Arial"/>
              </a:rPr>
              <a:t>Страхование </a:t>
            </a:r>
            <a:r>
              <a:rPr lang="ru-RU" sz="1400" b="1" dirty="0" smtClean="0">
                <a:latin typeface="Arial"/>
                <a:cs typeface="Arial"/>
              </a:rPr>
              <a:t>инвестиций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18377" y="948138"/>
            <a:ext cx="41540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Предназначено для защиты российских инвесторов от риска утраты инвестиций в результате событий политического характера. Страховое покрытие распространяется на инвестиции, осуществленные за рубежом как в форме вложений в капитал иностранных компаний, так и предоставленных в качестве кредитов (займов), либо в иных формах.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05463" y="2022995"/>
            <a:ext cx="408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"/>
                <a:cs typeface="Arial"/>
              </a:rPr>
              <a:t>Страхование кредитов на создание </a:t>
            </a:r>
            <a:r>
              <a:rPr lang="ru-RU" sz="1400" b="1" dirty="0" err="1">
                <a:latin typeface="Arial"/>
                <a:cs typeface="Arial"/>
              </a:rPr>
              <a:t>экспортоориентированных</a:t>
            </a:r>
            <a:r>
              <a:rPr lang="ru-RU" sz="1400" b="1" dirty="0">
                <a:latin typeface="Arial"/>
                <a:cs typeface="Arial"/>
              </a:rPr>
              <a:t> производств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18377" y="2560067"/>
            <a:ext cx="415408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Предназначено для защиты российской или иностранной финансовой организации от риска невозврата кредита </a:t>
            </a:r>
            <a:endParaRPr lang="ru-RU" sz="1100" dirty="0" smtClean="0"/>
          </a:p>
          <a:p>
            <a:r>
              <a:rPr lang="ru-RU" sz="1100" dirty="0" smtClean="0"/>
              <a:t>(</a:t>
            </a:r>
            <a:r>
              <a:rPr lang="ru-RU" sz="1100" dirty="0"/>
              <a:t>и процентов по нему), предоставленного для реализации проекта по созданию </a:t>
            </a:r>
            <a:r>
              <a:rPr lang="ru-RU" sz="1100" dirty="0" err="1"/>
              <a:t>экспортоориентированного</a:t>
            </a:r>
            <a:r>
              <a:rPr lang="ru-RU" sz="1100" dirty="0"/>
              <a:t> производства на территории Российской Федерации, предусматривающего производство и последующий экспорт производимых товаров, работ и (или) услуг, и (или) на создание или модернизацию связанной с этим </a:t>
            </a:r>
            <a:r>
              <a:rPr lang="ru-RU" sz="1100" dirty="0" err="1"/>
              <a:t>экспортноориентированным</a:t>
            </a:r>
            <a:r>
              <a:rPr lang="ru-RU" sz="1100" dirty="0"/>
              <a:t> производством инфраструктуры.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359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521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ый треугольник 13"/>
          <p:cNvSpPr/>
          <p:nvPr/>
        </p:nvSpPr>
        <p:spPr>
          <a:xfrm>
            <a:off x="0" y="2527832"/>
            <a:ext cx="3908777" cy="2615668"/>
          </a:xfrm>
          <a:prstGeom prst="rtTriangle">
            <a:avLst/>
          </a:prstGeom>
          <a:solidFill>
            <a:srgbClr val="E62E2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4774" y="632793"/>
            <a:ext cx="5547237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КРЕДИТНО-</a:t>
            </a:r>
          </a:p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ГАРАНТИЙНАЯ</a:t>
            </a:r>
          </a:p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ПОДДЕРЖКА БИЗНЕСА</a:t>
            </a:r>
            <a:endParaRPr lang="ru-RU" sz="36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774" y="2643160"/>
            <a:ext cx="4954123" cy="1469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500" dirty="0" smtClean="0">
                <a:solidFill>
                  <a:srgbClr val="FFFFFF"/>
                </a:solidFill>
                <a:latin typeface="Arial"/>
                <a:cs typeface="Arial"/>
              </a:rPr>
              <a:t>АО «РОСЭКСИМБАНК» ЯВЛЯЕТСЯ ГОСУДАРСТВЕННЫМ ИНСТИТУТОМ </a:t>
            </a:r>
          </a:p>
          <a:p>
            <a:pPr>
              <a:lnSpc>
                <a:spcPct val="120000"/>
              </a:lnSpc>
            </a:pPr>
            <a:r>
              <a:rPr lang="ru-RU" sz="1500" dirty="0" smtClean="0">
                <a:solidFill>
                  <a:srgbClr val="FFFFFF"/>
                </a:solidFill>
                <a:latin typeface="Arial"/>
                <a:cs typeface="Arial"/>
              </a:rPr>
              <a:t>И ПРИЗВАН СФОРМИРОВАТЬ ОСНОВУ ФИНАНСОВОЙ ПОДДЕРЖКИ ЭКСПОРТЕРОВ, КЛЮЧЕВЫМИ ЦЕЛЯМИ КОТОРОЙ ЯВЛЯЮТСЯ:</a:t>
            </a:r>
            <a:endParaRPr lang="ru-RU" sz="15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156" y="2482113"/>
            <a:ext cx="470646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102156" y="2476766"/>
            <a:ext cx="647700" cy="647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49855" y="2394435"/>
            <a:ext cx="29459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стимулирование развития </a:t>
            </a:r>
            <a:r>
              <a:rPr lang="ru-RU" sz="1000" dirty="0" err="1">
                <a:solidFill>
                  <a:schemeClr val="bg1"/>
                </a:solidFill>
              </a:rPr>
              <a:t>несырьевого</a:t>
            </a:r>
            <a:r>
              <a:rPr lang="ru-RU" sz="1000" dirty="0">
                <a:solidFill>
                  <a:schemeClr val="bg1"/>
                </a:solidFill>
              </a:rPr>
              <a:t> экспорта</a:t>
            </a:r>
            <a:r>
              <a:rPr lang="ru-RU" sz="1000" dirty="0" smtClean="0">
                <a:solidFill>
                  <a:schemeClr val="bg1"/>
                </a:solidFill>
              </a:rPr>
              <a:t>;</a:t>
            </a:r>
          </a:p>
          <a:p>
            <a:endParaRPr lang="ru-RU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обеспечение </a:t>
            </a:r>
            <a:r>
              <a:rPr lang="ru-RU" sz="1000" dirty="0">
                <a:solidFill>
                  <a:schemeClr val="bg1"/>
                </a:solidFill>
              </a:rPr>
              <a:t>диверсификации (как продуктовой</a:t>
            </a:r>
            <a:r>
              <a:rPr lang="ru-RU" sz="1000" dirty="0" smtClean="0">
                <a:solidFill>
                  <a:schemeClr val="bg1"/>
                </a:solidFill>
              </a:rPr>
              <a:t>,</a:t>
            </a:r>
          </a:p>
          <a:p>
            <a:r>
              <a:rPr lang="ru-RU" sz="1000" dirty="0" smtClean="0">
                <a:solidFill>
                  <a:schemeClr val="bg1"/>
                </a:solidFill>
              </a:rPr>
              <a:t> </a:t>
            </a:r>
            <a:r>
              <a:rPr lang="ru-RU" sz="1000" dirty="0">
                <a:solidFill>
                  <a:schemeClr val="bg1"/>
                </a:solidFill>
              </a:rPr>
              <a:t>так и географической);  </a:t>
            </a:r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сохранение </a:t>
            </a:r>
            <a:r>
              <a:rPr lang="ru-RU" sz="1000" dirty="0">
                <a:solidFill>
                  <a:schemeClr val="bg1"/>
                </a:solidFill>
              </a:rPr>
              <a:t>и последующее упрочение позиций товаров и услуг из России на мировых рынках;  </a:t>
            </a:r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увеличение </a:t>
            </a:r>
            <a:r>
              <a:rPr lang="ru-RU" sz="1000" dirty="0">
                <a:solidFill>
                  <a:schemeClr val="bg1"/>
                </a:solidFill>
              </a:rPr>
              <a:t>объемов экспорта как одного из основных драйверов развития экономики; </a:t>
            </a:r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создание </a:t>
            </a:r>
            <a:r>
              <a:rPr lang="ru-RU" sz="1000" dirty="0">
                <a:solidFill>
                  <a:schemeClr val="bg1"/>
                </a:solidFill>
              </a:rPr>
              <a:t>условий для выхода новых российских производителей на зарубежные рынки; </a:t>
            </a:r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усиление </a:t>
            </a:r>
            <a:r>
              <a:rPr lang="ru-RU" sz="1000" dirty="0">
                <a:solidFill>
                  <a:schemeClr val="bg1"/>
                </a:solidFill>
              </a:rPr>
              <a:t>интеграции России в процессы международной кооперации.</a:t>
            </a:r>
            <a:endParaRPr lang="ru-RU" sz="1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01599" y="2505230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701599" y="281678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701599" y="327065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701599" y="3745696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701599" y="419459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701599" y="4653216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28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ый треугольник 45"/>
          <p:cNvSpPr/>
          <p:nvPr/>
        </p:nvSpPr>
        <p:spPr>
          <a:xfrm rot="10800000" flipH="1">
            <a:off x="877988" y="588047"/>
            <a:ext cx="610253" cy="358202"/>
          </a:xfrm>
          <a:prstGeom prst="rtTriangle">
            <a:avLst/>
          </a:prstGeom>
          <a:solidFill>
            <a:srgbClr val="1B5F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869634" y="576320"/>
            <a:ext cx="3611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КРЕДИТЫ НА ПОДДЕРЖКУ ЭКСПОРТА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882548" y="895500"/>
            <a:ext cx="3556137" cy="504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/>
              <a:t>Продуктовая линейка АО «РОСЭКСИМБАНК» разработана с целью обеспечить поддержку экспортных контрактов на всех этапах их реализации.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1" dirty="0" smtClean="0">
                <a:solidFill>
                  <a:srgbClr val="1B5FAE"/>
                </a:solidFill>
                <a:latin typeface="Arial"/>
                <a:cs typeface="Arial"/>
              </a:rPr>
              <a:t>24</a:t>
            </a:r>
            <a:endParaRPr lang="ru-RU" sz="900" b="1" dirty="0" smtClean="0">
              <a:solidFill>
                <a:srgbClr val="1B5FAE"/>
              </a:solidFill>
              <a:latin typeface="Arial"/>
              <a:cs typeface="Arial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96312" y="2095260"/>
            <a:ext cx="3975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УСЛОВИЯ ПРЕДОСТАВЛЕНИЯ КРЕДИТОВ: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09141" y="666019"/>
            <a:ext cx="4163323" cy="1452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>
                <a:solidFill>
                  <a:srgbClr val="05214B"/>
                </a:solidFill>
                <a:cs typeface="Calibri"/>
              </a:rPr>
              <a:t>Размер кредита – 85-100% от суммы экспортного контракта; </a:t>
            </a:r>
            <a:endParaRPr lang="en-US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Валюта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кредита – российский рубль или валюта экспортного контракта; </a:t>
            </a:r>
            <a:endParaRPr lang="en-US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cs typeface="Calibri"/>
              </a:rPr>
              <a:t>Срок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кредитования – до 10 лет; </a:t>
            </a:r>
            <a:endParaRPr lang="en-US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Базовое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обеспечение: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Страховое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покрытие АО «ЭКСАР»; </a:t>
            </a:r>
            <a:endParaRPr lang="en-US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Залог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прав требования на получение экспортной выручки </a:t>
            </a:r>
            <a:endParaRPr lang="en-US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по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экспортному контракту (договору комиссии между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производителем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и экспортером); </a:t>
            </a:r>
            <a:endParaRPr lang="en-US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Поручительства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собственников бизнеса.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74361" y="4758231"/>
            <a:ext cx="3044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КРЕДИТНО-ГАРАНТИЙНАЯ ПОДДЕРЖКА БИЗНЕСА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82548" y="1662043"/>
            <a:ext cx="3556137" cy="2129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80000"/>
              </a:lnSpc>
              <a:buAutoNum type="romanUcPeriod"/>
            </a:pPr>
            <a:r>
              <a:rPr lang="ru-RU" sz="1100" dirty="0" err="1" smtClean="0"/>
              <a:t>Предэкспортное</a:t>
            </a:r>
            <a:r>
              <a:rPr lang="ru-RU" sz="1100" dirty="0" smtClean="0"/>
              <a:t> </a:t>
            </a:r>
            <a:r>
              <a:rPr lang="ru-RU" sz="1100" dirty="0"/>
              <a:t>финансирование: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/>
              <a:t>	</a:t>
            </a:r>
            <a:r>
              <a:rPr lang="ru-RU" sz="1100" dirty="0" smtClean="0"/>
              <a:t>Финансирование </a:t>
            </a:r>
            <a:r>
              <a:rPr lang="ru-RU" sz="1100" dirty="0"/>
              <a:t>расходов по экспортному </a:t>
            </a:r>
            <a:r>
              <a:rPr lang="ru-RU" sz="1100" dirty="0" smtClean="0"/>
              <a:t>	контракту</a:t>
            </a:r>
            <a:r>
              <a:rPr lang="ru-RU" sz="1100" dirty="0"/>
              <a:t>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/>
              <a:t>	</a:t>
            </a:r>
            <a:r>
              <a:rPr lang="ru-RU" sz="1100" dirty="0" smtClean="0"/>
              <a:t>Финансирование </a:t>
            </a:r>
            <a:r>
              <a:rPr lang="ru-RU" sz="1100" dirty="0"/>
              <a:t>текущих расходов </a:t>
            </a:r>
            <a:endParaRPr lang="en-US" sz="1100" dirty="0" smtClean="0"/>
          </a:p>
          <a:p>
            <a:pPr>
              <a:lnSpc>
                <a:spcPct val="80000"/>
              </a:lnSpc>
            </a:pPr>
            <a:r>
              <a:rPr lang="en-US" sz="1100" dirty="0"/>
              <a:t>	</a:t>
            </a:r>
            <a:r>
              <a:rPr lang="ru-RU" sz="1100" dirty="0" smtClean="0"/>
              <a:t>по экспортным </a:t>
            </a:r>
            <a:r>
              <a:rPr lang="ru-RU" sz="1100" dirty="0"/>
              <a:t>поставкам.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II</a:t>
            </a:r>
            <a:r>
              <a:rPr lang="ru-RU" sz="1100" dirty="0"/>
              <a:t>.  </a:t>
            </a:r>
            <a:r>
              <a:rPr lang="ru-RU" sz="1100" dirty="0" smtClean="0"/>
              <a:t>    </a:t>
            </a:r>
            <a:r>
              <a:rPr lang="ru-RU" sz="1100" dirty="0" err="1" smtClean="0"/>
              <a:t>Постэкспортное</a:t>
            </a:r>
            <a:r>
              <a:rPr lang="ru-RU" sz="1100" dirty="0" smtClean="0"/>
              <a:t> </a:t>
            </a:r>
            <a:r>
              <a:rPr lang="ru-RU" sz="1100" dirty="0"/>
              <a:t>финансирование: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/>
              <a:t>	</a:t>
            </a:r>
            <a:r>
              <a:rPr lang="ru-RU" sz="1100" dirty="0" smtClean="0"/>
              <a:t>Финансирование </a:t>
            </a:r>
            <a:r>
              <a:rPr lang="ru-RU" sz="1100" dirty="0"/>
              <a:t>коммерческого кредита экспортера;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/>
              <a:t>	</a:t>
            </a:r>
            <a:r>
              <a:rPr lang="ru-RU" sz="1100" dirty="0" smtClean="0"/>
              <a:t>Финансирование </a:t>
            </a:r>
            <a:r>
              <a:rPr lang="ru-RU" sz="1100" dirty="0"/>
              <a:t>торгового оборота </a:t>
            </a:r>
            <a:r>
              <a:rPr lang="ru-RU" sz="1100" dirty="0" smtClean="0"/>
              <a:t>	с</a:t>
            </a:r>
            <a:r>
              <a:rPr lang="ru-RU" sz="1100" dirty="0"/>
              <a:t> иностранными покупателями.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Прямой </a:t>
            </a:r>
            <a:r>
              <a:rPr lang="ru-RU" sz="1100" dirty="0"/>
              <a:t>кредит иностранному покупателю;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Финансирование </a:t>
            </a:r>
            <a:r>
              <a:rPr lang="ru-RU" sz="1100" dirty="0"/>
              <a:t>через подтвержденный аккредитив;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Кредит </a:t>
            </a:r>
            <a:r>
              <a:rPr lang="ru-RU" sz="1100" dirty="0"/>
              <a:t>банку иностранного покупателя.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2332" y="1411382"/>
            <a:ext cx="30299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КРЕДИТ ЭКСПОРТЕРУ 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02332" y="2990739"/>
            <a:ext cx="30299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КРЕДИТ ПОКУПАТЕЛЮ 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69634" y="3751771"/>
            <a:ext cx="2686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УСЛОВИЯ КРЕДИТОВАНИЯ: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82547" y="4048209"/>
            <a:ext cx="3598109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>
                <a:solidFill>
                  <a:srgbClr val="05214B"/>
                </a:solidFill>
                <a:latin typeface="Calibri"/>
                <a:cs typeface="Calibri"/>
              </a:rPr>
              <a:t>Заемщик – импортер/банк импортера/экспортер/российский производитель; </a:t>
            </a:r>
            <a:endParaRPr lang="en-US" sz="1100" dirty="0" smtClean="0">
              <a:solidFill>
                <a:srgbClr val="05214B"/>
              </a:solidFill>
              <a:latin typeface="Calibri"/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latin typeface="Calibri"/>
                <a:cs typeface="Calibri"/>
              </a:rPr>
              <a:t>Доля </a:t>
            </a:r>
            <a:r>
              <a:rPr lang="ru-RU" sz="1100" dirty="0">
                <a:solidFill>
                  <a:srgbClr val="05214B"/>
                </a:solidFill>
                <a:latin typeface="Calibri"/>
                <a:cs typeface="Calibri"/>
              </a:rPr>
              <a:t>российской составляющей в экспортном </a:t>
            </a:r>
            <a:endParaRPr lang="en-US" sz="1100" dirty="0" smtClean="0">
              <a:solidFill>
                <a:srgbClr val="05214B"/>
              </a:solidFill>
              <a:latin typeface="Calibri"/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latin typeface="Calibri"/>
                <a:cs typeface="Calibri"/>
              </a:rPr>
              <a:t>контракте </a:t>
            </a:r>
            <a:r>
              <a:rPr lang="ru-RU" sz="1100" dirty="0">
                <a:solidFill>
                  <a:srgbClr val="05214B"/>
                </a:solidFill>
                <a:latin typeface="Calibri"/>
                <a:cs typeface="Calibri"/>
              </a:rPr>
              <a:t>– не менее 30%; </a:t>
            </a:r>
            <a:endParaRPr lang="en-US" sz="1100" dirty="0" smtClean="0">
              <a:solidFill>
                <a:srgbClr val="05214B"/>
              </a:solidFill>
              <a:latin typeface="Calibri"/>
              <a:cs typeface="Calibri"/>
            </a:endParaRPr>
          </a:p>
          <a:p>
            <a:pPr>
              <a:lnSpc>
                <a:spcPct val="80000"/>
              </a:lnSpc>
            </a:pPr>
            <a:endParaRPr lang="en-US" sz="1100" dirty="0">
              <a:solidFill>
                <a:srgbClr val="05214B"/>
              </a:solidFill>
              <a:latin typeface="Calibri"/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>
              <a:solidFill>
                <a:srgbClr val="05214B"/>
              </a:solidFill>
              <a:latin typeface="Calibri"/>
              <a:cs typeface="Calibri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09141" y="2383770"/>
            <a:ext cx="416332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>
                <a:solidFill>
                  <a:srgbClr val="05214B"/>
                </a:solidFill>
                <a:cs typeface="Calibri"/>
              </a:rPr>
              <a:t>Вступление в силу экспортного контракта;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Открытие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экспортером счета в АО «РОСЭКСИМБАНК»;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Открытие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/перевод паспорта сделки в АО «РОСЭКСИМБАНК»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по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экспортному контракту.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496312" y="3261161"/>
            <a:ext cx="3813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ПРОГРАММА ПОДДЕРЖКИ </a:t>
            </a:r>
          </a:p>
          <a:p>
            <a:r>
              <a:rPr lang="ru-RU" sz="1400" b="1" dirty="0" smtClean="0">
                <a:latin typeface="Arial"/>
                <a:cs typeface="Arial"/>
              </a:rPr>
              <a:t>ВЫСОКОТЕХНОЛОГИЧНОЙ ПРОДУКЦИИ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09141" y="3773319"/>
            <a:ext cx="4163323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>
                <a:solidFill>
                  <a:srgbClr val="05214B"/>
                </a:solidFill>
                <a:cs typeface="Calibri"/>
              </a:rPr>
              <a:t>В рамках реализации запущенной совместно с </a:t>
            </a:r>
            <a:r>
              <a:rPr lang="ru-RU" sz="1100" dirty="0" err="1">
                <a:solidFill>
                  <a:srgbClr val="05214B"/>
                </a:solidFill>
                <a:cs typeface="Calibri"/>
              </a:rPr>
              <a:t>Минпромторгом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 России программы поддержки экспорта высокотехнологичной продукции АО «РОСЭКСИМБАНК» предлагает кредиты по ставкам, которые позволяют значительно увеличить экспортные возможности компании. Кредитование доступно в рублях, долларах США и евро.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656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882548" y="850144"/>
            <a:ext cx="3556137" cy="2535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E55225"/>
                </a:solidFill>
              </a:rPr>
              <a:t>1.</a:t>
            </a:r>
            <a:r>
              <a:rPr lang="ru-RU" sz="1100" dirty="0" smtClean="0"/>
              <a:t>Убедитесь</a:t>
            </a:r>
            <a:r>
              <a:rPr lang="ru-RU" sz="1100" dirty="0"/>
              <a:t>, что товары или услуги, производимые или экспортируемые Вашей компанией, относятся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к </a:t>
            </a:r>
            <a:r>
              <a:rPr lang="ru-RU" sz="1100" dirty="0"/>
              <a:t>высокотехнологичному экспорту (перечень высокотехнологичной продукции, утверждённый Приказом Министерства промышленности и торговли Российской Федерации № 1809 от 02.07.2015)</a:t>
            </a:r>
            <a:r>
              <a:rPr lang="ru-RU" sz="1100" dirty="0" smtClean="0"/>
              <a:t>;</a:t>
            </a:r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E55225"/>
                </a:solidFill>
              </a:rPr>
              <a:t>2.</a:t>
            </a:r>
            <a:r>
              <a:rPr lang="ru-RU" sz="1100" dirty="0" smtClean="0"/>
              <a:t>Заполните </a:t>
            </a:r>
            <a:r>
              <a:rPr lang="ru-RU" sz="1100" dirty="0"/>
              <a:t>Анкету экспортера на сайте и приложите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ее </a:t>
            </a:r>
            <a:r>
              <a:rPr lang="ru-RU" sz="1100" dirty="0"/>
              <a:t>к стандартному пакету документов кредитного продукта</a:t>
            </a:r>
            <a:r>
              <a:rPr lang="ru-RU" sz="1100" dirty="0" smtClean="0"/>
              <a:t>:</a:t>
            </a:r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Прямой </a:t>
            </a:r>
            <a:r>
              <a:rPr lang="ru-RU" sz="1100" dirty="0"/>
              <a:t>кредит иностранному покупателю;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Кредит </a:t>
            </a:r>
            <a:r>
              <a:rPr lang="ru-RU" sz="1100" dirty="0"/>
              <a:t>банку иностранного покупателя; Финансирование коммерческого кредита экспортера; Финансирование торгового оборота с иностранными покупателями.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E55225"/>
                </a:solidFill>
              </a:rPr>
              <a:t>3.</a:t>
            </a:r>
            <a:r>
              <a:rPr lang="ru-RU" sz="1100" dirty="0" smtClean="0"/>
              <a:t>Направьте </a:t>
            </a:r>
            <a:r>
              <a:rPr lang="ru-RU" sz="1100" dirty="0"/>
              <a:t>пакет документов в банк.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1" dirty="0" smtClean="0">
                <a:solidFill>
                  <a:srgbClr val="1B5FAE"/>
                </a:solidFill>
                <a:latin typeface="Arial"/>
                <a:cs typeface="Arial"/>
              </a:rPr>
              <a:t>2</a:t>
            </a:r>
            <a:r>
              <a:rPr lang="ru-RU" sz="900" b="1" dirty="0" smtClean="0">
                <a:solidFill>
                  <a:srgbClr val="1B5FAE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496312" y="2623364"/>
            <a:ext cx="4299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РАСЧЕТНОЕ ОБСЛУЖИВАНИЕ ЭКСПОРТЕРОВ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09141" y="1192205"/>
            <a:ext cx="4163323" cy="1452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Вступление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в силу экспортного контракта или наличие тендерной документации;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Открытие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экспортером счета в АО «РОСЭКСИМБАНК»;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Открытие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/перевод паспорта сделки в АО «РОСЭКСИМБАНК» по экспортному контракту;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Предоставляемый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лимит должен быть обеспечен на всю сумму и срок действия гарантии.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74361" y="4758231"/>
            <a:ext cx="3044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КРЕДИТНО-ГАРАНТИЙНАЯ ПОДДЕРЖКА БИЗНЕСА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02332" y="469042"/>
            <a:ext cx="3029924" cy="39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ЧТО БЫ ВОСПОЛЬЗОВАТЬСЯ</a:t>
            </a:r>
          </a:p>
          <a:p>
            <a:pPr>
              <a:lnSpc>
                <a:spcPct val="80000"/>
              </a:lnSpc>
            </a:pPr>
            <a:r>
              <a:rPr lang="ru-RU" sz="1200" b="1" dirty="0" smtClean="0"/>
              <a:t>ПРЕИМУЩЕСТВАМИ ПРОГРАММЫ: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69634" y="3385710"/>
            <a:ext cx="2669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БАНКОВСКИЕ ГАРАНТИИ</a:t>
            </a:r>
          </a:p>
          <a:p>
            <a:r>
              <a:rPr lang="ru-RU" sz="1400" b="1" dirty="0" smtClean="0">
                <a:latin typeface="Arial"/>
                <a:cs typeface="Arial"/>
              </a:rPr>
              <a:t>НА ПОДДЕРЖКУ ЭКСПОРТА 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82547" y="3900802"/>
            <a:ext cx="3598109" cy="775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>
                <a:solidFill>
                  <a:srgbClr val="05214B"/>
                </a:solidFill>
                <a:cs typeface="Calibri"/>
              </a:rPr>
              <a:t>Банк предоставляет все виды гарантий, необходимых экспортеру для заключения экспортного контракта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или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выполнения обязательств по нему: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Тендерные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гарантии;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Гарантия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возврата авансового платежа;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09141" y="2911874"/>
            <a:ext cx="4163323" cy="1858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Открытие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и ведение расчетных счетов; 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Денежные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переводы в российских рублях и иностранной валюте; 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Конверсионные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операции; 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Услуги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по валютному контролю за операциями юридических лиц; 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Размещение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свободных денежных средств в депозит;  </a:t>
            </a:r>
            <a:endParaRPr lang="ru-RU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11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Система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«Клиент-Банк».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09141" y="940451"/>
            <a:ext cx="30299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УСЛОВИЯ ПРЕДОСТАВЛЕНИЯ ГАРАНТИИ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09141" y="443400"/>
            <a:ext cx="4163323" cy="504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Гарантия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надлежащего исполнения обязательств </a:t>
            </a:r>
            <a:endParaRPr lang="en-US" sz="11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по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экспортному контракту; </a:t>
            </a: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>
                <a:solidFill>
                  <a:srgbClr val="05214B"/>
                </a:solidFill>
                <a:cs typeface="Calibri"/>
              </a:rPr>
              <a:t>Гарантия </a:t>
            </a:r>
            <a:r>
              <a:rPr lang="ru-RU" sz="1100" dirty="0">
                <a:solidFill>
                  <a:srgbClr val="05214B"/>
                </a:solidFill>
                <a:cs typeface="Calibri"/>
              </a:rPr>
              <a:t>платежа.</a:t>
            </a:r>
          </a:p>
        </p:txBody>
      </p:sp>
    </p:spTree>
    <p:extLst>
      <p:ext uri="{BB962C8B-B14F-4D97-AF65-F5344CB8AC3E}">
        <p14:creationId xmlns:p14="http://schemas.microsoft.com/office/powerpoint/2010/main" val="123054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521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ый треугольник 28"/>
          <p:cNvSpPr/>
          <p:nvPr/>
        </p:nvSpPr>
        <p:spPr>
          <a:xfrm flipV="1">
            <a:off x="0" y="0"/>
            <a:ext cx="3908777" cy="2527832"/>
          </a:xfrm>
          <a:prstGeom prst="rtTriangle">
            <a:avLst/>
          </a:prstGeom>
          <a:solidFill>
            <a:srgbClr val="E62E2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4774" y="560612"/>
            <a:ext cx="51022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ОБРАЗОВАТЕЛЬНЫЙ</a:t>
            </a:r>
          </a:p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ПРОЕКТ РЭЦ</a:t>
            </a:r>
            <a:endParaRPr lang="ru-RU" sz="36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156" y="1809768"/>
            <a:ext cx="470646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102156" y="2476766"/>
            <a:ext cx="647700" cy="647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49855" y="2721667"/>
            <a:ext cx="294590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Создание единых образовательных стандартов обучения экспорту — разработка образовательной программы; </a:t>
            </a:r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Обучение </a:t>
            </a:r>
            <a:r>
              <a:rPr lang="ru-RU" sz="1000" dirty="0">
                <a:solidFill>
                  <a:schemeClr val="bg1"/>
                </a:solidFill>
              </a:rPr>
              <a:t>представителей организаций региональной инфраструктуры поддержки экспорта и формирование из них штата тренеров; </a:t>
            </a:r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Тренеры</a:t>
            </a:r>
            <a:r>
              <a:rPr lang="ru-RU" sz="1000" dirty="0">
                <a:solidFill>
                  <a:schemeClr val="bg1"/>
                </a:solidFill>
              </a:rPr>
              <a:t>, аттестованные РЭЦ, обучают </a:t>
            </a:r>
            <a:r>
              <a:rPr lang="ru-RU" sz="1000" dirty="0" err="1">
                <a:solidFill>
                  <a:schemeClr val="bg1"/>
                </a:solidFill>
              </a:rPr>
              <a:t>экспортоориентированные</a:t>
            </a:r>
            <a:r>
              <a:rPr lang="ru-RU" sz="1000" dirty="0">
                <a:solidFill>
                  <a:schemeClr val="bg1"/>
                </a:solidFill>
              </a:rPr>
              <a:t> предприятия </a:t>
            </a:r>
            <a:endParaRPr lang="en-US" sz="1000" dirty="0" smtClean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в </a:t>
            </a:r>
            <a:r>
              <a:rPr lang="ru-RU" sz="1000" dirty="0">
                <a:solidFill>
                  <a:schemeClr val="bg1"/>
                </a:solidFill>
              </a:rPr>
              <a:t>регионах </a:t>
            </a:r>
            <a:r>
              <a:rPr lang="ru-RU" sz="1000" dirty="0" smtClean="0">
                <a:solidFill>
                  <a:schemeClr val="bg1"/>
                </a:solidFill>
              </a:rPr>
              <a:t>по </a:t>
            </a:r>
            <a:r>
              <a:rPr lang="ru-RU" sz="1000" dirty="0">
                <a:solidFill>
                  <a:schemeClr val="bg1"/>
                </a:solidFill>
              </a:rPr>
              <a:t>образовательным методикам РЭЦ.</a:t>
            </a:r>
            <a:endParaRPr lang="ru-RU" sz="1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01599" y="281752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701599" y="4054567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701599" y="344307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44774" y="1970815"/>
            <a:ext cx="4954124" cy="2023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500" dirty="0" smtClean="0">
                <a:solidFill>
                  <a:srgbClr val="FFFFFF"/>
                </a:solidFill>
                <a:latin typeface="Arial"/>
                <a:cs typeface="Arial"/>
              </a:rPr>
              <a:t>ОБРАЗОВАТЕЛЬНЫЙ ПРОЕКТ — СИСТЕМООБРАЗУЮЩИЙ ПРОГРАММНЫЙ ПРОДУКТ, РАЗРАБОТАННЫЙ ДЛЯ ОБУЧЕНИЯ ПРЕДСТАВИТЕЛЕЙ МСП ВЕДЕНИЮ ЭКСПОРТНОЙ ДЕЯТЕЛЬНОСТИ И ПОВЫШЕНИЯ КВАЛИФИКАЦИИ СОТРУДНИКОВ РЕГИОНАЛЬНОЙ ИНФРАСТРУКТУРЫ ПОДДЕРЖКИ ЭКСПОРТА</a:t>
            </a:r>
            <a:endParaRPr lang="ru-RU" sz="15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49855" y="627291"/>
            <a:ext cx="2945909" cy="1305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100" dirty="0" smtClean="0">
                <a:solidFill>
                  <a:srgbClr val="FFFFFF"/>
                </a:solidFill>
                <a:latin typeface="Arial"/>
                <a:cs typeface="Arial"/>
              </a:rPr>
              <a:t>ОСНОВНАЯ ЗАДАЧА — ОБЕСПЕЧИТЬ РЕГИОНАЛЬНЫЕ МСП ДОСТУПОМ К СИСТЕМНОЙ ОБРАЗОВАТЕЛЬНОЙ ПОДДЕРЖКЕ С ЕДИНЫМ УРОВНЕМ КАЧЕСТВА, РЕГУЛЯРНОСТИ И ТЕРРИТОРИАЛЬНОГО ПРИСУТСТВИЯ</a:t>
            </a:r>
            <a:endParaRPr lang="ru-RU" sz="11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6140" y="4218846"/>
            <a:ext cx="347080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schemeClr val="bg1"/>
                </a:solidFill>
              </a:rPr>
              <a:t>Особенность Образовательного проекта состоит </a:t>
            </a:r>
            <a:endParaRPr lang="ru-RU" sz="1050" dirty="0" smtClean="0">
              <a:solidFill>
                <a:schemeClr val="bg1"/>
              </a:solidFill>
            </a:endParaRPr>
          </a:p>
          <a:p>
            <a:r>
              <a:rPr lang="ru-RU" sz="1050" dirty="0" smtClean="0">
                <a:solidFill>
                  <a:schemeClr val="bg1"/>
                </a:solidFill>
              </a:rPr>
              <a:t>в</a:t>
            </a:r>
            <a:r>
              <a:rPr lang="ru-RU" sz="1050" dirty="0">
                <a:solidFill>
                  <a:schemeClr val="bg1"/>
                </a:solidFill>
              </a:rPr>
              <a:t> его модульной системе подачи информации, </a:t>
            </a:r>
            <a:r>
              <a:rPr lang="ru-RU" sz="1050" dirty="0" smtClean="0">
                <a:solidFill>
                  <a:schemeClr val="bg1"/>
                </a:solidFill>
              </a:rPr>
              <a:t>где </a:t>
            </a:r>
            <a:r>
              <a:rPr lang="ru-RU" sz="1050" dirty="0">
                <a:solidFill>
                  <a:schemeClr val="bg1"/>
                </a:solidFill>
              </a:rPr>
              <a:t>каждый курс является самодостаточной программой.</a:t>
            </a:r>
            <a:endParaRPr lang="ru-RU" sz="105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9855" y="350462"/>
            <a:ext cx="29459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solidFill>
                  <a:srgbClr val="FFFFFF"/>
                </a:solidFill>
                <a:latin typeface="Arial"/>
                <a:cs typeface="Arial"/>
              </a:rPr>
              <a:t>WWW.EXPORTEDU.RU</a:t>
            </a:r>
            <a:endParaRPr lang="ru-RU" sz="11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413607" y="4180866"/>
            <a:ext cx="4706469" cy="45719"/>
          </a:xfrm>
          <a:prstGeom prst="rect">
            <a:avLst/>
          </a:prstGeom>
          <a:solidFill>
            <a:srgbClr val="195AA8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082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b="1" dirty="0" smtClean="0">
                <a:solidFill>
                  <a:srgbClr val="1B5FAE"/>
                </a:solidFill>
                <a:latin typeface="Arial"/>
                <a:cs typeface="Arial"/>
              </a:rPr>
              <a:t>33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509141" y="995366"/>
            <a:ext cx="4163323" cy="1204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dirty="0" err="1">
                <a:solidFill>
                  <a:srgbClr val="05214B"/>
                </a:solidFill>
                <a:cs typeface="Calibri"/>
              </a:rPr>
              <a:t>Сфокусированность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 на всех практических аспектах экспорта;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9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900" dirty="0" smtClean="0">
                <a:solidFill>
                  <a:srgbClr val="05214B"/>
                </a:solidFill>
                <a:cs typeface="Calibri"/>
              </a:rPr>
              <a:t>Ориентированность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на практику (или практическое применение полученных знаний);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9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900" dirty="0" err="1" smtClean="0">
                <a:solidFill>
                  <a:srgbClr val="05214B"/>
                </a:solidFill>
                <a:cs typeface="Calibri"/>
              </a:rPr>
              <a:t>Дифференцированность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по уровню знаний от новичков до опытных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;</a:t>
            </a:r>
          </a:p>
          <a:p>
            <a:pPr>
              <a:lnSpc>
                <a:spcPct val="80000"/>
              </a:lnSpc>
            </a:pPr>
            <a:endParaRPr lang="ru-RU" sz="9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900" dirty="0" smtClean="0">
                <a:solidFill>
                  <a:srgbClr val="05214B"/>
                </a:solidFill>
                <a:cs typeface="Calibri"/>
              </a:rPr>
              <a:t>Минимальный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отрыв от производства;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9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900" dirty="0" smtClean="0">
                <a:solidFill>
                  <a:srgbClr val="05214B"/>
                </a:solidFill>
                <a:cs typeface="Calibri"/>
              </a:rPr>
              <a:t>Программа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доступна во всех регионах России.</a:t>
            </a:r>
            <a:endParaRPr lang="ru-RU" sz="900" dirty="0">
              <a:solidFill>
                <a:srgbClr val="05214B"/>
              </a:solidFill>
              <a:latin typeface="Calibri"/>
              <a:cs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84866" y="4758231"/>
            <a:ext cx="21339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ОБРАЗОВАТЕЛЬНЫЙ ПРОЕКТ РЭЦ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82548" y="1320840"/>
            <a:ext cx="3556137" cy="1648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dirty="0">
                <a:solidFill>
                  <a:srgbClr val="05214B"/>
                </a:solidFill>
                <a:cs typeface="Calibri"/>
              </a:rPr>
              <a:t>Для последовательного формирования системы знаний образовательная программа разделена на курсы и охватывает все сферы экспортной деятельности: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 smtClean="0">
                <a:solidFill>
                  <a:srgbClr val="05214B"/>
                </a:solidFill>
                <a:cs typeface="Calibri"/>
              </a:rPr>
              <a:t>1.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Введение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в экспорт: жизненный цикл экспортного проекта.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Государственная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поддержка </a:t>
            </a:r>
            <a:r>
              <a:rPr lang="ru-RU" sz="900" dirty="0" err="1">
                <a:solidFill>
                  <a:srgbClr val="05214B"/>
                </a:solidFill>
                <a:cs typeface="Calibri"/>
              </a:rPr>
              <a:t>экспортоориен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- тированных предприятий;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 smtClean="0">
                <a:solidFill>
                  <a:srgbClr val="05214B"/>
                </a:solidFill>
                <a:cs typeface="Calibri"/>
              </a:rPr>
              <a:t>2.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Эффективный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маркетинг для экспортеров;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 smtClean="0">
                <a:solidFill>
                  <a:srgbClr val="05214B"/>
                </a:solidFill>
                <a:cs typeface="Calibri"/>
              </a:rPr>
              <a:t>3.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Деловая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коммуникация в экспортной деятельности;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 smtClean="0">
                <a:solidFill>
                  <a:srgbClr val="05214B"/>
                </a:solidFill>
                <a:cs typeface="Calibri"/>
              </a:rPr>
              <a:t>4.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Правовое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обеспечение экспортной деятельности; </a:t>
            </a:r>
            <a:endParaRPr lang="en-US" sz="9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 smtClean="0">
                <a:solidFill>
                  <a:srgbClr val="05214B"/>
                </a:solidFill>
                <a:cs typeface="Calibri"/>
              </a:rPr>
              <a:t>5.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Управление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финансовыми ресурсами для экспортеров; </a:t>
            </a:r>
            <a:endParaRPr lang="en-US" sz="9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 smtClean="0">
                <a:solidFill>
                  <a:srgbClr val="05214B"/>
                </a:solidFill>
                <a:cs typeface="Calibri"/>
              </a:rPr>
              <a:t>6. </a:t>
            </a:r>
            <a:r>
              <a:rPr lang="ru-RU" sz="900" dirty="0" err="1" smtClean="0">
                <a:solidFill>
                  <a:srgbClr val="05214B"/>
                </a:solidFill>
                <a:cs typeface="Calibri"/>
              </a:rPr>
              <a:t>Документационнное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обеспечение экспортной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деятельности</a:t>
            </a:r>
            <a:endParaRPr lang="en-US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 smtClean="0">
                <a:solidFill>
                  <a:srgbClr val="05214B"/>
                </a:solidFill>
                <a:cs typeface="Calibri"/>
              </a:rPr>
              <a:t>7.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Таможенное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оформление экспортных операций; </a:t>
            </a:r>
            <a:endParaRPr lang="en-US" sz="900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 smtClean="0">
                <a:solidFill>
                  <a:srgbClr val="05214B"/>
                </a:solidFill>
                <a:cs typeface="Calibri"/>
              </a:rPr>
              <a:t>8.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Логистика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в экспортной деятельности.</a:t>
            </a:r>
            <a:endParaRPr lang="ru-RU" sz="900" dirty="0">
              <a:solidFill>
                <a:srgbClr val="05214B"/>
              </a:solidFill>
              <a:latin typeface="Calibri"/>
              <a:cs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02331" y="1074619"/>
            <a:ext cx="35363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ПРОГРАММА ОБУЧЕНИЯ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09141" y="589149"/>
            <a:ext cx="4029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ПРИНЦИПЫ ОБРАЗОВАТЕЛЬНОЙ ПРОГРАММЫ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2331" y="2934976"/>
            <a:ext cx="35363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ФОРМЫ ОБУЧЕНИЯ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2548" y="4044813"/>
            <a:ext cx="3626593" cy="650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dirty="0">
                <a:solidFill>
                  <a:srgbClr val="05214B"/>
                </a:solidFill>
                <a:cs typeface="Calibri"/>
              </a:rPr>
              <a:t>Портал Образовательного проекта </a:t>
            </a:r>
            <a:r>
              <a:rPr lang="ru-RU" sz="900" dirty="0" err="1">
                <a:solidFill>
                  <a:srgbClr val="195AA8"/>
                </a:solidFill>
                <a:cs typeface="Calibri"/>
              </a:rPr>
              <a:t>www.ExportEdu.ru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 является первой в России специализированной образовательной интернет-площадкой, созданной государственным институтом поддержки экспорта специально для представителей МСП, заинтересованных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900" dirty="0" smtClean="0">
                <a:solidFill>
                  <a:srgbClr val="05214B"/>
                </a:solidFill>
                <a:cs typeface="Calibri"/>
              </a:rPr>
              <a:t>в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развитии своего бизнеса и старте экспортной деятельности.</a:t>
            </a:r>
            <a:endParaRPr lang="ru-RU" sz="900" dirty="0">
              <a:solidFill>
                <a:srgbClr val="05214B"/>
              </a:solidFill>
              <a:latin typeface="Calibri"/>
              <a:cs typeface="Calibri"/>
            </a:endParaRPr>
          </a:p>
        </p:txBody>
      </p:sp>
      <p:pic>
        <p:nvPicPr>
          <p:cNvPr id="2" name="Изображение 1" descr="31_edu_logo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8" y="431556"/>
            <a:ext cx="2403307" cy="66853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509141" y="2334012"/>
            <a:ext cx="3184740" cy="189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dirty="0">
                <a:solidFill>
                  <a:srgbClr val="05214B"/>
                </a:solidFill>
                <a:cs typeface="Calibri"/>
              </a:rPr>
              <a:t>В 2016 году </a:t>
            </a:r>
            <a:r>
              <a:rPr lang="ru-RU" sz="900" b="1" dirty="0">
                <a:solidFill>
                  <a:srgbClr val="05214B"/>
                </a:solidFill>
                <a:cs typeface="Calibri"/>
              </a:rPr>
              <a:t>очная форма обучения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будет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ru-RU" sz="900" dirty="0" smtClean="0">
                <a:solidFill>
                  <a:srgbClr val="05214B"/>
                </a:solidFill>
                <a:cs typeface="Calibri"/>
              </a:rPr>
              <a:t>доступна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в следующих регионах РФ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ru-RU" sz="900" dirty="0" smtClean="0">
                <a:solidFill>
                  <a:srgbClr val="05214B"/>
                </a:solidFill>
                <a:cs typeface="Calibri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Волгоградская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область;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Красноярский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край;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Нижегородская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область;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Республика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Башкортостан;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Республика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Татарстан;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Ростовская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область;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Самарская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область;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Санкт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-Петербург;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Свердловская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область;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Ульяновская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область;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Хабаровский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край;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Ханты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-Мансийский АО — Югра;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Челябинская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область.</a:t>
            </a:r>
            <a:endParaRPr lang="ru-RU" sz="900" dirty="0">
              <a:solidFill>
                <a:srgbClr val="05214B"/>
              </a:solidFill>
              <a:latin typeface="Calibri"/>
              <a:cs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82548" y="3160488"/>
            <a:ext cx="1472421" cy="897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>
                <a:solidFill>
                  <a:srgbClr val="05214B"/>
                </a:solidFill>
                <a:cs typeface="Calibri"/>
              </a:rPr>
              <a:t>Онлайн-курсы </a:t>
            </a:r>
            <a:endParaRPr lang="ru-RU" sz="900" b="1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Выбор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темпа обучения; </a:t>
            </a: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Минимальный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отрыв от производства; </a:t>
            </a:r>
            <a:endParaRPr lang="en-US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 smtClean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Применение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современных технологий.</a:t>
            </a:r>
            <a:endParaRPr lang="ru-RU" sz="900" dirty="0">
              <a:solidFill>
                <a:srgbClr val="05214B"/>
              </a:solidFill>
              <a:latin typeface="Calibri"/>
              <a:cs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02344" y="3160488"/>
            <a:ext cx="1472421" cy="78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>
                <a:solidFill>
                  <a:srgbClr val="05214B"/>
                </a:solidFill>
                <a:cs typeface="Calibri"/>
              </a:rPr>
              <a:t>Очные курсы </a:t>
            </a:r>
            <a:endParaRPr lang="ru-RU" sz="900" b="1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endParaRPr lang="ru-RU" sz="900" b="1" dirty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Живое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общение с тренером; </a:t>
            </a:r>
            <a:endParaRPr lang="ru-RU" sz="900" dirty="0" smtClean="0">
              <a:solidFill>
                <a:srgbClr val="05214B"/>
              </a:solidFill>
              <a:cs typeface="Calibri"/>
            </a:endParaRPr>
          </a:p>
          <a:p>
            <a:pPr>
              <a:lnSpc>
                <a:spcPct val="80000"/>
              </a:lnSpc>
            </a:pPr>
            <a:r>
              <a:rPr lang="en-US" sz="9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900" dirty="0" smtClean="0">
                <a:solidFill>
                  <a:srgbClr val="05214B"/>
                </a:solidFill>
                <a:cs typeface="Calibri"/>
              </a:rPr>
              <a:t>Практические </a:t>
            </a:r>
            <a:r>
              <a:rPr lang="ru-RU" sz="900" dirty="0">
                <a:solidFill>
                  <a:srgbClr val="05214B"/>
                </a:solidFill>
                <a:cs typeface="Calibri"/>
              </a:rPr>
              <a:t>занятия в группе.</a:t>
            </a:r>
            <a:endParaRPr lang="ru-RU" sz="900" dirty="0">
              <a:solidFill>
                <a:srgbClr val="05214B"/>
              </a:solidFill>
              <a:latin typeface="Calibri"/>
              <a:cs typeface="Calibri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4473799" y="204713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473799" y="1828782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4473799" y="161488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473799" y="1281042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4473799" y="1064746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43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ый треугольник 45"/>
          <p:cNvSpPr/>
          <p:nvPr/>
        </p:nvSpPr>
        <p:spPr>
          <a:xfrm rot="10800000" flipH="1">
            <a:off x="865658" y="2361092"/>
            <a:ext cx="610253" cy="573047"/>
          </a:xfrm>
          <a:prstGeom prst="rtTriangle">
            <a:avLst/>
          </a:prstGeom>
          <a:solidFill>
            <a:srgbClr val="1B5F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82549" y="593654"/>
            <a:ext cx="4536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РЭЦ был задуман как «единое окно» для работы с экспортерами в области финансовых и нефинансовых мер поддержки, включая взаимодействие с профильными министерствами и ведомствами, осуществляющими функции по развитию внешнеэкономической деятельности Российской Федерации.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57304" y="2349365"/>
            <a:ext cx="29804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>
                <a:latin typeface="Arial"/>
                <a:cs typeface="Arial"/>
              </a:rPr>
              <a:t>КОМПЛЕКСНАЯ ПОДДЕРЖКА </a:t>
            </a:r>
            <a:endParaRPr lang="ru-RU" sz="1500" b="1" dirty="0" smtClean="0">
              <a:latin typeface="Arial"/>
              <a:cs typeface="Arial"/>
            </a:endParaRPr>
          </a:p>
          <a:p>
            <a:r>
              <a:rPr lang="ru-RU" sz="1500" b="1" dirty="0" smtClean="0">
                <a:latin typeface="Arial"/>
                <a:cs typeface="Arial"/>
              </a:rPr>
              <a:t>ДЛЯ </a:t>
            </a:r>
            <a:r>
              <a:rPr lang="ru-RU" sz="1500" b="1" dirty="0">
                <a:latin typeface="Arial"/>
                <a:cs typeface="Arial"/>
              </a:rPr>
              <a:t>ЭКСПОРТЕРОВ</a:t>
            </a: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8589975" y="171102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>
                <a:solidFill>
                  <a:srgbClr val="1B5FAE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6381504" y="4758231"/>
            <a:ext cx="24929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О РОССИЙСКОМ ЭКСПОРТНОМ ЦЕНТРЕ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71549" y="1255148"/>
            <a:ext cx="65208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В Группу Российского экспортного центра интегрированы Российское агентство по страхованию экспортных кредитов </a:t>
            </a:r>
            <a:r>
              <a:rPr lang="ru-RU" sz="1000" dirty="0" smtClean="0">
                <a:solidFill>
                  <a:srgbClr val="05214B"/>
                </a:solidFill>
                <a:latin typeface="Calibri"/>
                <a:cs typeface="Calibri"/>
              </a:rPr>
              <a:t>и </a:t>
            </a:r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инвестиций (ЭКСАР) и Государственный специализированный Российский </a:t>
            </a:r>
            <a:r>
              <a:rPr lang="ru-RU" sz="1000" dirty="0" err="1">
                <a:solidFill>
                  <a:srgbClr val="05214B"/>
                </a:solidFill>
                <a:latin typeface="Calibri"/>
                <a:cs typeface="Calibri"/>
              </a:rPr>
              <a:t>экспортно</a:t>
            </a:r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–импортный банк (акционерное обще­ство) АО «РОСЭКСИМБАНК».  Правовой статус РЭЦ закреплен принятием федерального закона от 29 июня 2015 года №185 ФЗ «О внесении изменений в Федеральный закон “О банке развития” и статью 970 части второй Гражданского кодекса Российской Федерации».  100% акций АО «Российский экспортный центр» принадлежит Внешэкономбанку.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82548" y="2934141"/>
            <a:ext cx="53968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РЭЦ оказывает комплексную адресную поддержку </a:t>
            </a:r>
            <a:r>
              <a:rPr lang="ru-RU" sz="1000" dirty="0" err="1">
                <a:solidFill>
                  <a:srgbClr val="05214B"/>
                </a:solidFill>
                <a:latin typeface="Calibri"/>
                <a:cs typeface="Calibri"/>
              </a:rPr>
              <a:t>экспортоориентированным</a:t>
            </a:r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 и ведущим внешнеэкономическую деятельность компаниям. Целевыми стратегическими ориентирами Группы РЭЦ являются показатели роста объема поддержанного </a:t>
            </a:r>
            <a:r>
              <a:rPr lang="ru-RU" sz="1000" dirty="0" err="1">
                <a:solidFill>
                  <a:srgbClr val="05214B"/>
                </a:solidFill>
                <a:latin typeface="Calibri"/>
                <a:cs typeface="Calibri"/>
              </a:rPr>
              <a:t>несырьевого</a:t>
            </a:r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 экспорта, роста числа уникальных экспортеров (отдельно — рост экспорта субъектов малого и среднего предпринимательства) и высокое качество оказываемых услуг.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771550" y="3752247"/>
            <a:ext cx="65208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В рамках своей деятельности РЭЦ оказывает широкий перечень услуг существующим и потенциальным экспортерам, взаимодействует с профильными органами исполнительной власти, готовит предложения </a:t>
            </a:r>
            <a:endParaRPr lang="en-US" sz="1000" dirty="0" smtClean="0">
              <a:solidFill>
                <a:srgbClr val="05214B"/>
              </a:solidFill>
              <a:latin typeface="Calibri"/>
              <a:cs typeface="Calibri"/>
            </a:endParaRPr>
          </a:p>
          <a:p>
            <a:r>
              <a:rPr lang="ru-RU" sz="1000" dirty="0" smtClean="0">
                <a:solidFill>
                  <a:srgbClr val="05214B"/>
                </a:solidFill>
                <a:latin typeface="Calibri"/>
                <a:cs typeface="Calibri"/>
              </a:rPr>
              <a:t>по </a:t>
            </a:r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улучшению условий ведения предпринимательской деятельности в части экспорта и ВЭД, регулярно взаимодействует с представителями делового и экспертного сообщества и способствует преодолению барьеров </a:t>
            </a:r>
            <a:endParaRPr lang="en-US" sz="1000" dirty="0" smtClean="0">
              <a:solidFill>
                <a:srgbClr val="05214B"/>
              </a:solidFill>
              <a:latin typeface="Calibri"/>
              <a:cs typeface="Calibri"/>
            </a:endParaRPr>
          </a:p>
          <a:p>
            <a:r>
              <a:rPr lang="ru-RU" sz="1000" dirty="0" smtClean="0">
                <a:solidFill>
                  <a:srgbClr val="05214B"/>
                </a:solidFill>
                <a:latin typeface="Calibri"/>
                <a:cs typeface="Calibri"/>
              </a:rPr>
              <a:t>и </a:t>
            </a:r>
            <a:r>
              <a:rPr lang="ru-RU" sz="1000" dirty="0">
                <a:solidFill>
                  <a:srgbClr val="05214B"/>
                </a:solidFill>
                <a:latin typeface="Calibri"/>
                <a:cs typeface="Calibri"/>
              </a:rPr>
              <a:t>снятию «системных» ограничений.</a:t>
            </a:r>
          </a:p>
        </p:txBody>
      </p:sp>
    </p:spTree>
    <p:extLst>
      <p:ext uri="{BB962C8B-B14F-4D97-AF65-F5344CB8AC3E}">
        <p14:creationId xmlns:p14="http://schemas.microsoft.com/office/powerpoint/2010/main" val="92248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521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ый треугольник 28"/>
          <p:cNvSpPr/>
          <p:nvPr/>
        </p:nvSpPr>
        <p:spPr>
          <a:xfrm>
            <a:off x="0" y="2527832"/>
            <a:ext cx="3908777" cy="2615668"/>
          </a:xfrm>
          <a:prstGeom prst="rtTriangle">
            <a:avLst/>
          </a:prstGeom>
          <a:solidFill>
            <a:srgbClr val="E62E2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4774" y="632793"/>
            <a:ext cx="4208679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НЕФИНАНСОВАЯ</a:t>
            </a:r>
          </a:p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ПОДДЕРЖКА</a:t>
            </a:r>
          </a:p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ЭКСПОРТА</a:t>
            </a:r>
            <a:endParaRPr lang="ru-RU" sz="36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87450" y="2643160"/>
            <a:ext cx="392903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500" dirty="0" smtClean="0">
                <a:solidFill>
                  <a:srgbClr val="FFFFFF"/>
                </a:solidFill>
                <a:latin typeface="Arial"/>
                <a:cs typeface="Arial"/>
              </a:rPr>
              <a:t>РОССИЙСКИЙ ЭКСПОРТНЫЙ ЦЕНТР ОКАЗЫВАЕТ ПОЛНЫЙ КОМПЛЕКС УСЛУГ ПО СОПРОВОЖДЕНИЮ ЭКСПОРТНЫХ ПРОЕКТОВ, ВКЛЮЧАЯ:</a:t>
            </a:r>
            <a:endParaRPr lang="ru-RU" sz="15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156" y="2482113"/>
            <a:ext cx="470646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102156" y="2476766"/>
            <a:ext cx="647700" cy="647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49855" y="2706726"/>
            <a:ext cx="2945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консультации по вопросам экспорта</a:t>
            </a:r>
            <a:r>
              <a:rPr lang="ru-RU" sz="1000" dirty="0" smtClean="0">
                <a:solidFill>
                  <a:schemeClr val="bg1"/>
                </a:solidFill>
              </a:rPr>
              <a:t>; </a:t>
            </a:r>
          </a:p>
          <a:p>
            <a:endParaRPr lang="ru-RU" sz="1000" dirty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помощь </a:t>
            </a:r>
            <a:r>
              <a:rPr lang="ru-RU" sz="1000" dirty="0">
                <a:solidFill>
                  <a:schemeClr val="bg1"/>
                </a:solidFill>
              </a:rPr>
              <a:t>в организации экспортной деятельности; </a:t>
            </a:r>
            <a:endParaRPr lang="ru-RU" sz="1000" dirty="0" smtClean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r>
              <a:rPr lang="ru-RU" sz="1000" dirty="0" smtClean="0">
                <a:solidFill>
                  <a:schemeClr val="bg1"/>
                </a:solidFill>
              </a:rPr>
              <a:t>сопровождение </a:t>
            </a:r>
            <a:r>
              <a:rPr lang="ru-RU" sz="1000" dirty="0">
                <a:solidFill>
                  <a:schemeClr val="bg1"/>
                </a:solidFill>
              </a:rPr>
              <a:t>в рамках действующих контрактов (</a:t>
            </a:r>
            <a:r>
              <a:rPr lang="ru-RU" sz="1000" dirty="0" err="1">
                <a:solidFill>
                  <a:schemeClr val="bg1"/>
                </a:solidFill>
              </a:rPr>
              <a:t>постконтрактное</a:t>
            </a:r>
            <a:r>
              <a:rPr lang="ru-RU" sz="1000" dirty="0">
                <a:solidFill>
                  <a:schemeClr val="bg1"/>
                </a:solidFill>
              </a:rPr>
              <a:t> сопровождение).</a:t>
            </a:r>
            <a:endParaRPr lang="ru-RU" sz="1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01599" y="281752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701599" y="314401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701599" y="3428137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52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омб 1"/>
          <p:cNvSpPr/>
          <p:nvPr/>
        </p:nvSpPr>
        <p:spPr>
          <a:xfrm>
            <a:off x="4403111" y="572816"/>
            <a:ext cx="459911" cy="459911"/>
          </a:xfrm>
          <a:prstGeom prst="diamond">
            <a:avLst/>
          </a:prstGeom>
          <a:solidFill>
            <a:srgbClr val="E62E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ый треугольник 45"/>
          <p:cNvSpPr/>
          <p:nvPr/>
        </p:nvSpPr>
        <p:spPr>
          <a:xfrm rot="10800000" flipH="1">
            <a:off x="877988" y="588047"/>
            <a:ext cx="610253" cy="358202"/>
          </a:xfrm>
          <a:prstGeom prst="rtTriangle">
            <a:avLst/>
          </a:prstGeom>
          <a:solidFill>
            <a:srgbClr val="1B5F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869634" y="576320"/>
            <a:ext cx="1976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АНАЛИЗ </a:t>
            </a:r>
          </a:p>
          <a:p>
            <a:r>
              <a:rPr lang="ru-RU" sz="1400" b="1" dirty="0" smtClean="0">
                <a:latin typeface="Arial"/>
                <a:cs typeface="Arial"/>
              </a:rPr>
              <a:t>ВНЕШНИХ</a:t>
            </a:r>
            <a:r>
              <a:rPr lang="ru-RU" sz="1400" b="1" dirty="0">
                <a:latin typeface="Arial"/>
                <a:cs typeface="Arial"/>
              </a:rPr>
              <a:t> </a:t>
            </a:r>
            <a:r>
              <a:rPr lang="ru-RU" sz="1400" b="1" dirty="0" smtClean="0">
                <a:latin typeface="Arial"/>
                <a:cs typeface="Arial"/>
              </a:rPr>
              <a:t>РЫНКОВ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882548" y="1132121"/>
            <a:ext cx="3556137" cy="2129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/>
              <a:t>востребованность продукции;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риск </a:t>
            </a:r>
            <a:r>
              <a:rPr lang="ru-RU" sz="1100" dirty="0"/>
              <a:t>ведения ВЭД</a:t>
            </a:r>
            <a:r>
              <a:rPr lang="ru-RU" sz="1100" dirty="0" smtClean="0"/>
              <a:t>;</a:t>
            </a:r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специализированные </a:t>
            </a:r>
            <a:r>
              <a:rPr lang="ru-RU" sz="1100" dirty="0"/>
              <a:t>аналитические обзоры и исследования;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меры </a:t>
            </a:r>
            <a:r>
              <a:rPr lang="ru-RU" sz="1100" dirty="0"/>
              <a:t>государственной поддержки отрасли;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требования </a:t>
            </a:r>
            <a:r>
              <a:rPr lang="ru-RU" sz="1100" dirty="0"/>
              <a:t>законодательства страны к импортируемой продукции (требования к сертификации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и </a:t>
            </a:r>
            <a:r>
              <a:rPr lang="ru-RU" sz="1100" dirty="0"/>
              <a:t>лицензированию, размер импортных пошлин, возможные заградительные барьеры);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отдельные </a:t>
            </a:r>
            <a:r>
              <a:rPr lang="ru-RU" sz="1100" dirty="0"/>
              <a:t>вопросы ведения ВЭД.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1" dirty="0" smtClean="0">
                <a:solidFill>
                  <a:srgbClr val="1B5FAE"/>
                </a:solidFill>
                <a:latin typeface="Arial"/>
                <a:cs typeface="Arial"/>
              </a:rPr>
              <a:t>1</a:t>
            </a:r>
            <a:r>
              <a:rPr lang="ru-RU" sz="900" b="1" dirty="0" smtClean="0">
                <a:solidFill>
                  <a:srgbClr val="1B5FAE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223202" y="4758231"/>
            <a:ext cx="25955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НЕФИНАНСОВАЯ ПОДДЕРЖКА ЭКСПОРТА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496312" y="576320"/>
            <a:ext cx="2145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ПРОДВИЖЕНИЕ</a:t>
            </a:r>
          </a:p>
          <a:p>
            <a:r>
              <a:rPr lang="ru-RU" sz="1400" b="1" dirty="0" smtClean="0">
                <a:latin typeface="Arial"/>
                <a:cs typeface="Arial"/>
              </a:rPr>
              <a:t>НА ВНЕШНИЕ РЫНКИ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834292" y="1220866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834292" y="1491980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834292" y="1753032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834292" y="215244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834292" y="2431325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834292" y="308991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4509141" y="1132121"/>
            <a:ext cx="4647189" cy="226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/>
              <a:t>поиск потенциальных потребителей продукции на ключевых рынках сбыта;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установление </a:t>
            </a:r>
            <a:r>
              <a:rPr lang="ru-RU" sz="1100" dirty="0"/>
              <a:t>деловых контактов с профильными отраслевыми ведомствами;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установление </a:t>
            </a:r>
            <a:r>
              <a:rPr lang="ru-RU" sz="1100" dirty="0"/>
              <a:t>деловых контактов с зарубежными партнерами;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формирование </a:t>
            </a:r>
            <a:r>
              <a:rPr lang="ru-RU" sz="1100" dirty="0"/>
              <a:t>пула потенциальных клиентов; проверка деловой репутации и платежеспособности партнеров; организация целевых мероприятий/бизнес-миссий;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продвижение </a:t>
            </a:r>
            <a:r>
              <a:rPr lang="ru-RU" sz="1100" dirty="0"/>
              <a:t>проектов через межправительственный диалог;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участие </a:t>
            </a:r>
            <a:r>
              <a:rPr lang="ru-RU" sz="1100" dirty="0"/>
              <a:t>в специализированных отраслевых выставках; подготовка коммерческого предложения, условий продаж.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4460885" y="1220866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4460885" y="1610167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4460885" y="202903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460885" y="2283349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4460885" y="2819529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460885" y="309639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869634" y="3689916"/>
            <a:ext cx="74035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ДЕЯТЕЛЬНОСТЬ РОССИЙСКОГО ЭКСПОРТНОГО ЦЕНТРА ОРИЕНТИРОВАНА, </a:t>
            </a:r>
          </a:p>
          <a:p>
            <a:r>
              <a:rPr lang="ru-RU" sz="1400" b="1" dirty="0" smtClean="0">
                <a:latin typeface="Arial"/>
                <a:cs typeface="Arial"/>
              </a:rPr>
              <a:t>В ТОМ ЧИСЛЕ, НА СОПРОВОЖДЕНИЕ ЗАПРОСОВ ЭКСПОРТЕРОВ ПРИ РАБОТЕ С ПРОФИЛЬНЫМИ МИНИСТЕРСТВАМИ И ВЕДОМСТВАМИ, ГОСУДАРСТВЕННЫМИ СЛУЖБАМИ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49376" y="3557880"/>
            <a:ext cx="6990939" cy="45719"/>
          </a:xfrm>
          <a:prstGeom prst="rect">
            <a:avLst/>
          </a:prstGeom>
          <a:solidFill>
            <a:srgbClr val="E62E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994" y="3751571"/>
            <a:ext cx="1397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4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ый треугольник 60"/>
          <p:cNvSpPr/>
          <p:nvPr/>
        </p:nvSpPr>
        <p:spPr>
          <a:xfrm rot="10800000" flipH="1">
            <a:off x="3382507" y="596557"/>
            <a:ext cx="610253" cy="358202"/>
          </a:xfrm>
          <a:prstGeom prst="rtTriangle">
            <a:avLst/>
          </a:prstGeom>
          <a:solidFill>
            <a:srgbClr val="E62E2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833101" y="557974"/>
            <a:ext cx="419210" cy="419210"/>
          </a:xfrm>
          <a:prstGeom prst="ellipse">
            <a:avLst/>
          </a:prstGeom>
          <a:solidFill>
            <a:srgbClr val="195AA8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869634" y="576320"/>
            <a:ext cx="1888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МЕЖДУНАРОДНОЕ</a:t>
            </a:r>
          </a:p>
          <a:p>
            <a:r>
              <a:rPr lang="ru-RU" sz="1400" b="1" dirty="0" smtClean="0">
                <a:latin typeface="Arial"/>
                <a:cs typeface="Arial"/>
              </a:rPr>
              <a:t>ПАТЕНТОВАНИЕ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882549" y="1132121"/>
            <a:ext cx="2224531" cy="2738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/>
              <a:t>консультации и письменные рекомендации по патентно-правовой охране продукции/технологии в РФ и за рубежом;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юридические </a:t>
            </a:r>
            <a:r>
              <a:rPr lang="ru-RU" sz="1100" dirty="0"/>
              <a:t>услуги в области интеллектуальной собственности: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/>
              <a:t>подготовка </a:t>
            </a:r>
            <a:r>
              <a:rPr lang="ru-RU" sz="1100" dirty="0"/>
              <a:t>и анализ </a:t>
            </a:r>
            <a:r>
              <a:rPr lang="ru-RU" sz="1100" dirty="0" smtClean="0"/>
              <a:t>лицензионных </a:t>
            </a:r>
            <a:r>
              <a:rPr lang="ru-RU" sz="1100" dirty="0"/>
              <a:t>договоров;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/>
              <a:t>договорные </a:t>
            </a:r>
            <a:r>
              <a:rPr lang="ru-RU" sz="1100" dirty="0"/>
              <a:t>отношения </a:t>
            </a:r>
            <a:r>
              <a:rPr lang="ru-RU" sz="1100" dirty="0" smtClean="0"/>
              <a:t>Работник</a:t>
            </a:r>
            <a:r>
              <a:rPr lang="ru-RU" sz="1100" dirty="0"/>
              <a:t>-Работодатель </a:t>
            </a:r>
            <a:r>
              <a:rPr lang="ru-RU" sz="1100" dirty="0" smtClean="0"/>
              <a:t>            (</a:t>
            </a:r>
            <a:r>
              <a:rPr lang="ru-RU" sz="1100" dirty="0"/>
              <a:t>распределение прав на РИД);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	</a:t>
            </a:r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/>
              <a:t>оформление </a:t>
            </a:r>
            <a:r>
              <a:rPr lang="ru-RU" sz="1100" dirty="0"/>
              <a:t>ноу-хау</a:t>
            </a:r>
            <a:r>
              <a:rPr lang="ru-RU" sz="1100" dirty="0" smtClean="0"/>
              <a:t>;</a:t>
            </a:r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en-US" sz="1100" dirty="0">
                <a:solidFill>
                  <a:srgbClr val="05214B"/>
                </a:solidFill>
                <a:cs typeface="Calibri"/>
              </a:rPr>
              <a:t>• </a:t>
            </a:r>
            <a:r>
              <a:rPr lang="ru-RU" sz="1100" dirty="0" smtClean="0"/>
              <a:t>внутренняя </a:t>
            </a:r>
            <a:r>
              <a:rPr lang="ru-RU" sz="1100" dirty="0"/>
              <a:t>нормативная </a:t>
            </a:r>
            <a:r>
              <a:rPr lang="ru-RU" sz="1100" dirty="0" smtClean="0"/>
              <a:t>документация </a:t>
            </a:r>
            <a:r>
              <a:rPr lang="ru-RU" sz="1100" dirty="0"/>
              <a:t>компании </a:t>
            </a:r>
            <a:r>
              <a:rPr lang="ru-RU" sz="1100" dirty="0" smtClean="0"/>
              <a:t>и др</a:t>
            </a:r>
            <a:r>
              <a:rPr lang="ru-RU" sz="1100" dirty="0"/>
              <a:t>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1" dirty="0" smtClean="0">
                <a:solidFill>
                  <a:srgbClr val="1B5FAE"/>
                </a:solidFill>
                <a:latin typeface="Arial"/>
                <a:cs typeface="Arial"/>
              </a:rPr>
              <a:t>1</a:t>
            </a:r>
            <a:r>
              <a:rPr lang="ru-RU" sz="900" b="1" dirty="0">
                <a:solidFill>
                  <a:srgbClr val="1B5FAE"/>
                </a:solidFill>
                <a:latin typeface="Arial"/>
                <a:cs typeface="Arial"/>
              </a:rPr>
              <a:t>4</a:t>
            </a:r>
            <a:endParaRPr lang="ru-RU" sz="900" b="1" dirty="0" smtClean="0">
              <a:solidFill>
                <a:srgbClr val="1B5FAE"/>
              </a:solidFill>
              <a:latin typeface="Arial"/>
              <a:cs typeface="Arial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223202" y="4758231"/>
            <a:ext cx="25955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НЕФИНАНСОВАЯ ПОДДЕРЖКА ЭКСПОРТА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361981" y="576320"/>
            <a:ext cx="3850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ТАМОЖЕННОЕ АДМИНИСТРИРОВАНИЕ</a:t>
            </a:r>
          </a:p>
          <a:p>
            <a:r>
              <a:rPr lang="ru-RU" sz="1400" b="1" dirty="0" smtClean="0">
                <a:latin typeface="Arial"/>
                <a:cs typeface="Arial"/>
              </a:rPr>
              <a:t>ЭКСПОРТНОЙ ДЕЯТЕЛЬНОСТИ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834292" y="1235807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834292" y="196337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3374810" y="1452727"/>
            <a:ext cx="2617415" cy="3294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/>
              <a:t>осуществление проверок на предмет соблюдения таможенного и налогового законодательства;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en-US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подготовка </a:t>
            </a:r>
            <a:r>
              <a:rPr lang="ru-RU" sz="1100" dirty="0"/>
              <a:t>документов для получения предварительного классификационного решения таможенного органа;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содействие </a:t>
            </a:r>
            <a:r>
              <a:rPr lang="ru-RU" sz="1100" dirty="0"/>
              <a:t>в подготовке документации для получения разрешения на переработку товаров на таможенной территории;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помощь </a:t>
            </a:r>
            <a:r>
              <a:rPr lang="ru-RU" sz="1100" dirty="0"/>
              <a:t>в решении задач, связанных </a:t>
            </a:r>
            <a:endParaRPr lang="en-US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с </a:t>
            </a:r>
            <a:r>
              <a:rPr lang="ru-RU" sz="1100" dirty="0"/>
              <a:t>определением страны происхождения товара и получении статуса экспортируемой продукции </a:t>
            </a:r>
            <a:endParaRPr lang="ru-RU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«</a:t>
            </a:r>
            <a:r>
              <a:rPr lang="ru-RU" sz="1100" dirty="0" err="1"/>
              <a:t>Made</a:t>
            </a:r>
            <a:r>
              <a:rPr lang="ru-RU" sz="1100" dirty="0"/>
              <a:t> </a:t>
            </a:r>
            <a:r>
              <a:rPr lang="ru-RU" sz="1100" dirty="0" err="1"/>
              <a:t>in</a:t>
            </a:r>
            <a:r>
              <a:rPr lang="ru-RU" sz="1100" dirty="0"/>
              <a:t> </a:t>
            </a:r>
            <a:r>
              <a:rPr lang="ru-RU" sz="1100" dirty="0" err="1"/>
              <a:t>Russia</a:t>
            </a:r>
            <a:r>
              <a:rPr lang="ru-RU" sz="1100" dirty="0"/>
              <a:t>»;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консультации </a:t>
            </a:r>
            <a:r>
              <a:rPr lang="ru-RU" sz="1100" dirty="0"/>
              <a:t>по методу расчета таможенной стоимости товаров.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326554" y="155641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3326554" y="2136280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3326554" y="2768306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3326554" y="3503052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3326554" y="441195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374810" y="1206223"/>
            <a:ext cx="26174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ЭТАП ПРЕДЭКСПОРТА: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46602" y="1452727"/>
            <a:ext cx="2617415" cy="253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/>
              <a:t>содействие в получении разрешительной документации, необходимой для осуществления экспортной поставки;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консультации </a:t>
            </a:r>
            <a:r>
              <a:rPr lang="ru-RU" sz="1100" dirty="0"/>
              <a:t>по подготовке товаросопроводительных документов, необходимых для осуществления экспортной поставки;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помощь </a:t>
            </a:r>
            <a:r>
              <a:rPr lang="ru-RU" sz="1100" dirty="0"/>
              <a:t>в эффективном применении льгот по уплате таможенных пошлин </a:t>
            </a:r>
            <a:endParaRPr lang="en-US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и </a:t>
            </a:r>
            <a:r>
              <a:rPr lang="ru-RU" sz="1100" dirty="0"/>
              <a:t>налогов при вывозе товаров из РФ, включая использование таможенных процедур, в рамках которых предоставляются таможенные льготы.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998346" y="155641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5998346" y="2295762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998346" y="3055407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5998346" y="429242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046602" y="1206223"/>
            <a:ext cx="26174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ЭТАП ЭКСПОРТА: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046602" y="3976889"/>
            <a:ext cx="26174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ЭТАП ПОСТЭКСПОРТА: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46602" y="4184377"/>
            <a:ext cx="2617415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/>
              <a:t>помощь в подготовке комплекта документов, необходимого </a:t>
            </a:r>
            <a:endParaRPr lang="en-US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для </a:t>
            </a:r>
            <a:r>
              <a:rPr lang="ru-RU" sz="1100" dirty="0"/>
              <a:t>возврата НДС.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302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омб 1"/>
          <p:cNvSpPr/>
          <p:nvPr/>
        </p:nvSpPr>
        <p:spPr>
          <a:xfrm>
            <a:off x="4403111" y="572816"/>
            <a:ext cx="459911" cy="459911"/>
          </a:xfrm>
          <a:prstGeom prst="diamond">
            <a:avLst/>
          </a:prstGeom>
          <a:solidFill>
            <a:srgbClr val="E62E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ый треугольник 45"/>
          <p:cNvSpPr/>
          <p:nvPr/>
        </p:nvSpPr>
        <p:spPr>
          <a:xfrm rot="10800000" flipH="1">
            <a:off x="877988" y="588047"/>
            <a:ext cx="610253" cy="358202"/>
          </a:xfrm>
          <a:prstGeom prst="rtTriangle">
            <a:avLst/>
          </a:prstGeom>
          <a:solidFill>
            <a:srgbClr val="1B5F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869634" y="576320"/>
            <a:ext cx="1888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МЕЖДУНАРОДНАЯ</a:t>
            </a:r>
          </a:p>
          <a:p>
            <a:r>
              <a:rPr lang="ru-RU" sz="1400" b="1" dirty="0" smtClean="0">
                <a:latin typeface="Arial"/>
                <a:cs typeface="Arial"/>
              </a:rPr>
              <a:t>СЕРТИФИКАЦИЯ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882548" y="1310996"/>
            <a:ext cx="3556137" cy="2800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консультирование экспортеров по установленным требованиям к продукции и процедурам оценки соответствия на внешних рынках; 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smtClean="0"/>
              <a:t>содействие </a:t>
            </a:r>
            <a:r>
              <a:rPr lang="ru-RU" sz="1100" dirty="0"/>
              <a:t>в организации и прохождении процедур оценки соответствия, в том числе обязательной </a:t>
            </a:r>
            <a:endParaRPr lang="ru-RU" sz="1100" dirty="0" smtClean="0"/>
          </a:p>
          <a:p>
            <a:r>
              <a:rPr lang="ru-RU" sz="1100" dirty="0" smtClean="0"/>
              <a:t>и </a:t>
            </a:r>
            <a:r>
              <a:rPr lang="ru-RU" sz="1100" dirty="0"/>
              <a:t>добровольной сертификации, на внешних рынках</a:t>
            </a:r>
            <a:r>
              <a:rPr lang="ru-RU" sz="1100" dirty="0" smtClean="0"/>
              <a:t>;</a:t>
            </a:r>
          </a:p>
          <a:p>
            <a:endParaRPr lang="ru-RU" sz="1100" dirty="0"/>
          </a:p>
          <a:p>
            <a:r>
              <a:rPr lang="ru-RU" sz="1100" dirty="0" smtClean="0"/>
              <a:t>содействие </a:t>
            </a:r>
            <a:r>
              <a:rPr lang="ru-RU" sz="1100" dirty="0"/>
              <a:t>в получении необходимых документов </a:t>
            </a:r>
            <a:endParaRPr lang="en-US" sz="1100" dirty="0" smtClean="0"/>
          </a:p>
          <a:p>
            <a:r>
              <a:rPr lang="ru-RU" sz="1100" dirty="0" smtClean="0"/>
              <a:t>для </a:t>
            </a:r>
            <a:r>
              <a:rPr lang="ru-RU" sz="1100" dirty="0"/>
              <a:t>выпуска продукции в обращение на внешние рынки</a:t>
            </a:r>
            <a:r>
              <a:rPr lang="ru-RU" sz="1100" dirty="0" smtClean="0"/>
              <a:t>;</a:t>
            </a:r>
          </a:p>
          <a:p>
            <a:endParaRPr lang="ru-RU" sz="1100" dirty="0"/>
          </a:p>
          <a:p>
            <a:r>
              <a:rPr lang="ru-RU" sz="1100" dirty="0" smtClean="0"/>
              <a:t>оформление </a:t>
            </a:r>
            <a:r>
              <a:rPr lang="ru-RU" sz="1100" dirty="0"/>
              <a:t>и выдача необходимых для ввоза российской продукции в иностранные государства документов в форме сертификата свободной продажи, в том числе на иностранных языках.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1" dirty="0" smtClean="0">
                <a:solidFill>
                  <a:srgbClr val="1B5FAE"/>
                </a:solidFill>
                <a:latin typeface="Arial"/>
                <a:cs typeface="Arial"/>
              </a:rPr>
              <a:t>1</a:t>
            </a:r>
            <a:r>
              <a:rPr lang="ru-RU" sz="900" b="1" dirty="0">
                <a:solidFill>
                  <a:srgbClr val="1B5FAE"/>
                </a:solidFill>
                <a:latin typeface="Arial"/>
                <a:cs typeface="Arial"/>
              </a:rPr>
              <a:t>5</a:t>
            </a:r>
            <a:endParaRPr lang="ru-RU" sz="900" b="1" dirty="0" smtClean="0">
              <a:solidFill>
                <a:srgbClr val="1B5FAE"/>
              </a:solidFill>
              <a:latin typeface="Arial"/>
              <a:cs typeface="Arial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223202" y="4758231"/>
            <a:ext cx="25955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НЕФИНАНСОВАЯ ПОДДЕРЖКА ЭКСПОРТА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496312" y="576320"/>
            <a:ext cx="291496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ЛОГИСТИЧЕСКОЕ</a:t>
            </a:r>
          </a:p>
          <a:p>
            <a:r>
              <a:rPr lang="ru-RU" sz="1400" b="1" dirty="0" smtClean="0">
                <a:latin typeface="Arial"/>
                <a:cs typeface="Arial"/>
              </a:rPr>
              <a:t>СОПРОВОЖДЕНИЕ ЭКСПОРТА</a:t>
            </a:r>
          </a:p>
          <a:p>
            <a:r>
              <a:rPr lang="ru-RU" sz="1400" b="1" dirty="0" smtClean="0">
                <a:latin typeface="Arial"/>
                <a:cs typeface="Arial"/>
              </a:rPr>
              <a:t>(ОРГАНИЗАЦИЯ ЛОГИСТИКИ)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834292" y="142962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834292" y="209625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834292" y="2761044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834292" y="343562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4509141" y="1310996"/>
            <a:ext cx="416332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составление оптимального маршрута и выбор транспортно-логистических компаний и таможенных брокеров; 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smtClean="0"/>
              <a:t>консультации </a:t>
            </a:r>
            <a:r>
              <a:rPr lang="ru-RU" sz="1100" dirty="0"/>
              <a:t>при оформлении и заполнении документов, необходимых для экспортной поставки товаров и прохождения таможенного контроля; 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smtClean="0"/>
              <a:t>консультации </a:t>
            </a:r>
            <a:r>
              <a:rPr lang="ru-RU" sz="1100" dirty="0"/>
              <a:t>по вопросам организации страхования грузоперевозки; 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smtClean="0"/>
              <a:t>предварительный </a:t>
            </a:r>
            <a:r>
              <a:rPr lang="ru-RU" sz="1100" dirty="0"/>
              <a:t>расчет стоимости доставки экспортируемого груза; 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smtClean="0"/>
              <a:t>консультации </a:t>
            </a:r>
            <a:r>
              <a:rPr lang="ru-RU" sz="1100" dirty="0"/>
              <a:t>по заполнению </a:t>
            </a:r>
            <a:r>
              <a:rPr lang="ru-RU" sz="1100" dirty="0" err="1"/>
              <a:t>внешэкономического</a:t>
            </a:r>
            <a:r>
              <a:rPr lang="ru-RU" sz="1100" dirty="0"/>
              <a:t> контракта; 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smtClean="0"/>
              <a:t>консультации </a:t>
            </a:r>
            <a:r>
              <a:rPr lang="ru-RU" sz="1100" dirty="0"/>
              <a:t>о мерах нетарифного регулирования таможенными органами при пересечении границы; </a:t>
            </a:r>
            <a:endParaRPr lang="ru-RU" sz="1100" dirty="0" smtClean="0"/>
          </a:p>
          <a:p>
            <a:endParaRPr lang="ru-RU" sz="1100" dirty="0"/>
          </a:p>
          <a:p>
            <a:r>
              <a:rPr lang="ru-RU" sz="1100" dirty="0" smtClean="0"/>
              <a:t>проведение </a:t>
            </a:r>
            <a:r>
              <a:rPr lang="ru-RU" sz="1100" dirty="0"/>
              <a:t>семинаров для экспортеров по вопросам логистики </a:t>
            </a:r>
            <a:endParaRPr lang="en-US" sz="1100" dirty="0" smtClean="0"/>
          </a:p>
          <a:p>
            <a:r>
              <a:rPr lang="ru-RU" sz="1100" dirty="0" smtClean="0"/>
              <a:t>и </a:t>
            </a:r>
            <a:r>
              <a:rPr lang="ru-RU" sz="1100" dirty="0"/>
              <a:t>таможенного оформления.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4460885" y="1444564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4460885" y="192351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4460885" y="2597087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460885" y="3083670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4460885" y="3592150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460885" y="3912949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460885" y="442101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67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521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ый треугольник 28"/>
          <p:cNvSpPr/>
          <p:nvPr/>
        </p:nvSpPr>
        <p:spPr>
          <a:xfrm rot="10800000" flipH="1">
            <a:off x="0" y="0"/>
            <a:ext cx="5235222" cy="2615668"/>
          </a:xfrm>
          <a:prstGeom prst="rtTriangle">
            <a:avLst/>
          </a:prstGeom>
          <a:solidFill>
            <a:srgbClr val="195AA8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4774" y="658229"/>
            <a:ext cx="3697847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ФИНАНСОВЫЕ</a:t>
            </a:r>
          </a:p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УСЛУГИ:</a:t>
            </a:r>
          </a:p>
          <a:p>
            <a:r>
              <a:rPr lang="ru-RU" sz="3600" b="1" dirty="0" smtClean="0">
                <a:solidFill>
                  <a:srgbClr val="FFFFFF"/>
                </a:solidFill>
                <a:latin typeface="Arial"/>
                <a:cs typeface="Arial"/>
              </a:rPr>
              <a:t>СТРАХОВАНИЕ</a:t>
            </a:r>
            <a:endParaRPr lang="ru-RU" sz="36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774" y="2643160"/>
            <a:ext cx="5979594" cy="1746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500" dirty="0" smtClean="0">
                <a:solidFill>
                  <a:srgbClr val="FFFFFF"/>
                </a:solidFill>
                <a:latin typeface="Arial"/>
                <a:cs typeface="Arial"/>
              </a:rPr>
              <a:t>АО «ЭКСАР» ЯВЛЯЕТСЯ ПЕРВЫМ ЭКСПОРТНЫМ АГЕНТСТВОМ В ИСТОРИИ РОССИИ И ОСУЩЕСТВЛЯЕТ СТРАХОВАНИЕ ЭКСПОРТНЫХ КРЕДИТОВ </a:t>
            </a:r>
            <a:endParaRPr lang="en-US" sz="15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ru-RU" sz="1500" dirty="0" smtClean="0">
                <a:solidFill>
                  <a:srgbClr val="FFFFFF"/>
                </a:solidFill>
                <a:latin typeface="Arial"/>
                <a:cs typeface="Arial"/>
              </a:rPr>
              <a:t>ОТ КОММЕРЧЕСКИХ И ПОЛИТИЧЕСКИХ РИСКОВ, РОССИЙСКИХ ИНВЕСТИЦИЙ ЗА РУБЕЖОМ </a:t>
            </a:r>
            <a:endParaRPr lang="en-US" sz="15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ru-RU" sz="1500" dirty="0" smtClean="0">
                <a:solidFill>
                  <a:srgbClr val="FFFFFF"/>
                </a:solidFill>
                <a:latin typeface="Arial"/>
                <a:cs typeface="Arial"/>
              </a:rPr>
              <a:t>ОТ ПОЛИТИЧЕСКИХ РИСКОВ </a:t>
            </a:r>
            <a:endParaRPr lang="ru-RU" sz="15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156" y="2482113"/>
            <a:ext cx="574481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884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Овал 48"/>
          <p:cNvSpPr/>
          <p:nvPr/>
        </p:nvSpPr>
        <p:spPr>
          <a:xfrm>
            <a:off x="3798797" y="557974"/>
            <a:ext cx="419210" cy="419210"/>
          </a:xfrm>
          <a:prstGeom prst="ellipse">
            <a:avLst/>
          </a:prstGeom>
          <a:solidFill>
            <a:srgbClr val="195AA8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882549" y="1562938"/>
            <a:ext cx="2706428" cy="3294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/>
              <a:t>ЭКСАР не предоставляет страховое покрытие по экспорту сырой нефти, природного газа и угля.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В </a:t>
            </a:r>
            <a:r>
              <a:rPr lang="ru-RU" sz="1100" dirty="0"/>
              <a:t>отношении проектов, имеющих общегосударственное, стратегическое или приоритетное значение для экономики Российской Федерации, доля страхового покрытия ЭКСАР может быть увеличена до 100%.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Страховые </a:t>
            </a:r>
            <a:r>
              <a:rPr lang="ru-RU" sz="1100" dirty="0"/>
              <a:t>обязательства ЭКСАР обеспечены государственной гарантией Российской Федерации на сумму 10 млрд долларов США на срок до 31 декабря 2032 года. </a:t>
            </a:r>
            <a:endParaRPr lang="ru-RU" sz="1100" dirty="0" smtClean="0"/>
          </a:p>
          <a:p>
            <a:pPr>
              <a:lnSpc>
                <a:spcPct val="90000"/>
              </a:lnSpc>
            </a:pPr>
            <a:endParaRPr lang="ru-RU" sz="1100" dirty="0"/>
          </a:p>
          <a:p>
            <a:pPr>
              <a:lnSpc>
                <a:spcPct val="90000"/>
              </a:lnSpc>
            </a:pPr>
            <a:r>
              <a:rPr lang="ru-RU" sz="1100" dirty="0" smtClean="0"/>
              <a:t>По </a:t>
            </a:r>
            <a:r>
              <a:rPr lang="ru-RU" sz="1100" dirty="0"/>
              <a:t>экспортным проектам ЭКСАР может покрывать до 95% убытков в случае реализации политического риска </a:t>
            </a:r>
            <a:endParaRPr lang="en-US" sz="1100" dirty="0" smtClean="0"/>
          </a:p>
          <a:p>
            <a:pPr>
              <a:lnSpc>
                <a:spcPct val="90000"/>
              </a:lnSpc>
            </a:pPr>
            <a:r>
              <a:rPr lang="ru-RU" sz="1100" dirty="0" smtClean="0"/>
              <a:t>и </a:t>
            </a:r>
            <a:r>
              <a:rPr lang="ru-RU" sz="1100" dirty="0"/>
              <a:t>до 90% в случае коммерческого риска.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1" dirty="0" smtClean="0">
                <a:solidFill>
                  <a:srgbClr val="1B5FAE"/>
                </a:solidFill>
                <a:latin typeface="Arial"/>
                <a:cs typeface="Arial"/>
              </a:rPr>
              <a:t>1</a:t>
            </a:r>
            <a:r>
              <a:rPr lang="ru-RU" sz="900" b="1" dirty="0" smtClean="0">
                <a:solidFill>
                  <a:srgbClr val="1B5FAE"/>
                </a:solidFill>
                <a:latin typeface="Arial"/>
                <a:cs typeface="Arial"/>
              </a:rPr>
              <a:t>8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834224" y="576320"/>
            <a:ext cx="3034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СТРАХОВОЕ ПОКРЫТИЕ ЭКСАР</a:t>
            </a:r>
          </a:p>
          <a:p>
            <a:r>
              <a:rPr lang="ru-RU" sz="1400" b="1" dirty="0" smtClean="0">
                <a:latin typeface="Arial"/>
                <a:cs typeface="Arial"/>
              </a:rPr>
              <a:t>ПРИМЕНЯЕТСЯ ДЛЯ ЗАЩИТЫ: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834292" y="165168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834292" y="2273495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834292" y="4198902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834292" y="330421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3847053" y="1094852"/>
            <a:ext cx="4942388" cy="639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/>
              <a:t>Экспортных кредитов от предпринимательских (коммерческих)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и </a:t>
            </a:r>
            <a:r>
              <a:rPr lang="ru-RU" sz="1100" dirty="0"/>
              <a:t>политических рисков;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Российских </a:t>
            </a:r>
            <a:r>
              <a:rPr lang="ru-RU" sz="1100" dirty="0"/>
              <a:t>инвестиций за рубежом от политических рисков.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798797" y="1183597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3798797" y="157289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3798797" y="2328149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3798797" y="2057539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3798797" y="297977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3798797" y="337155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798797" y="3773876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396858" y="4758231"/>
            <a:ext cx="24219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ФИНАНСОВЫЕ УСЛУГИ: СТРАХОВАНИЕ</a:t>
            </a:r>
          </a:p>
        </p:txBody>
      </p:sp>
      <p:pic>
        <p:nvPicPr>
          <p:cNvPr id="29" name="Изображение 28" descr="17_exiar_horiz_logo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84" y="404613"/>
            <a:ext cx="2490627" cy="123303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847053" y="1971266"/>
            <a:ext cx="4942388" cy="639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/>
              <a:t>Неплатеж должника или гаранта (банкротство, просрочка платежа)</a:t>
            </a:r>
            <a:r>
              <a:rPr lang="ru-RU" sz="1100" dirty="0" smtClean="0"/>
              <a:t>;</a:t>
            </a:r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Неисполнение </a:t>
            </a:r>
            <a:r>
              <a:rPr lang="ru-RU" sz="1100" dirty="0"/>
              <a:t>иностранным контрагентом обязательств по застрахованной экспортной сделке.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47053" y="2894632"/>
            <a:ext cx="5178720" cy="1858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/>
              <a:t>Изменения законодательства или действия властей, препятствующие </a:t>
            </a:r>
            <a:r>
              <a:rPr lang="ru-RU" sz="1100" dirty="0" smtClean="0"/>
              <a:t>исполнению </a:t>
            </a:r>
            <a:r>
              <a:rPr lang="ru-RU" sz="1100" dirty="0"/>
              <a:t>обязательств иностранного должника или гаранта по экспортной сделке;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Отказ </a:t>
            </a:r>
            <a:r>
              <a:rPr lang="ru-RU" sz="1100" dirty="0"/>
              <a:t>государственного должника от исполнения своих обязательств </a:t>
            </a:r>
            <a:endParaRPr lang="en-US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по </a:t>
            </a:r>
            <a:r>
              <a:rPr lang="ru-RU" sz="1100" dirty="0"/>
              <a:t>экспортной сделке;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Невозможность </a:t>
            </a:r>
            <a:r>
              <a:rPr lang="ru-RU" sz="1100" dirty="0"/>
              <a:t>исполнения или отказ от исполнения государственным должником (гарантом) решения суда, вступившего в законную силу;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Запрет </a:t>
            </a:r>
            <a:r>
              <a:rPr lang="ru-RU" sz="1100" dirty="0"/>
              <a:t>на конвертацию или денежные переводы;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Форс</a:t>
            </a:r>
            <a:r>
              <a:rPr lang="ru-RU" sz="1100" dirty="0"/>
              <a:t>-мажорные обстоятельства (война, народные волнения, </a:t>
            </a: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стихийные </a:t>
            </a:r>
            <a:r>
              <a:rPr lang="ru-RU" sz="1100" dirty="0"/>
              <a:t>бедствия и т. д.).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52201" y="1733684"/>
            <a:ext cx="42949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КОММЕРЧЕСКИЕ (ПРЕДПРИНИМАТЕЛЬСКИЕ) РИСКИ: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2201" y="2620550"/>
            <a:ext cx="42949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ПОЛИТИЧЕСКИЕ РИСКИ: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3798797" y="4182755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3798797" y="445056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98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омб 1"/>
          <p:cNvSpPr/>
          <p:nvPr/>
        </p:nvSpPr>
        <p:spPr>
          <a:xfrm>
            <a:off x="4403111" y="572816"/>
            <a:ext cx="459911" cy="459911"/>
          </a:xfrm>
          <a:prstGeom prst="diamond">
            <a:avLst/>
          </a:prstGeom>
          <a:solidFill>
            <a:srgbClr val="E62E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ый треугольник 45"/>
          <p:cNvSpPr/>
          <p:nvPr/>
        </p:nvSpPr>
        <p:spPr>
          <a:xfrm rot="10800000" flipH="1">
            <a:off x="877988" y="588047"/>
            <a:ext cx="610253" cy="358202"/>
          </a:xfrm>
          <a:prstGeom prst="rtTriangle">
            <a:avLst/>
          </a:prstGeom>
          <a:solidFill>
            <a:srgbClr val="1B5F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869634" y="576320"/>
            <a:ext cx="3266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Arial"/>
                <a:cs typeface="Arial"/>
              </a:rPr>
              <a:t>СТРАТЕГИЧЕСКИЕ НАПРАВЛЕНИЯ </a:t>
            </a:r>
            <a:endParaRPr lang="ru-RU" sz="1400" b="1" dirty="0" smtClean="0">
              <a:latin typeface="Arial"/>
              <a:cs typeface="Arial"/>
            </a:endParaRPr>
          </a:p>
          <a:p>
            <a:r>
              <a:rPr lang="ru-RU" sz="1400" b="1" dirty="0" smtClean="0">
                <a:latin typeface="Arial"/>
                <a:cs typeface="Arial"/>
              </a:rPr>
              <a:t>ДЕЯТЕЛЬНОСТИ </a:t>
            </a:r>
            <a:r>
              <a:rPr lang="ru-RU" sz="1400" b="1" dirty="0">
                <a:latin typeface="Arial"/>
                <a:cs typeface="Arial"/>
              </a:rPr>
              <a:t>АГЕНТСТВА:</a:t>
            </a: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0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8789441" y="25014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flipV="1">
            <a:off x="8789441" y="4824882"/>
            <a:ext cx="366889" cy="92717"/>
          </a:xfrm>
          <a:prstGeom prst="rect">
            <a:avLst/>
          </a:prstGeom>
          <a:solidFill>
            <a:srgbClr val="1B5FAE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882548" y="1310996"/>
            <a:ext cx="3556137" cy="1993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/>
              <a:t>Страховая поддержка экспорта товаров и услуг российского происхождения;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Развитие </a:t>
            </a:r>
            <a:r>
              <a:rPr lang="ru-RU" sz="1100" dirty="0"/>
              <a:t>современной системы финансирования экспорта, обеспеченной страховым покрытием Агентства;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Страховая </a:t>
            </a:r>
            <a:r>
              <a:rPr lang="ru-RU" sz="1100" dirty="0"/>
              <a:t>поддержка российских инвестиций за рубежом;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Поддержка </a:t>
            </a:r>
            <a:r>
              <a:rPr lang="ru-RU" sz="1100" dirty="0" err="1"/>
              <a:t>экспорто</a:t>
            </a:r>
            <a:r>
              <a:rPr lang="ru-RU" sz="1100" dirty="0"/>
              <a:t>-ориентированных субъектов МСП</a:t>
            </a:r>
            <a:r>
              <a:rPr lang="ru-RU" sz="1100" dirty="0" smtClean="0"/>
              <a:t>;</a:t>
            </a:r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Поддержка </a:t>
            </a:r>
            <a:r>
              <a:rPr lang="ru-RU" sz="1100" dirty="0"/>
              <a:t>создания </a:t>
            </a:r>
            <a:r>
              <a:rPr lang="ru-RU" sz="1100" dirty="0" err="1"/>
              <a:t>экспорто</a:t>
            </a:r>
            <a:r>
              <a:rPr lang="ru-RU" sz="1100" dirty="0"/>
              <a:t>-ориентированных производств на территории РФ.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469" y="171102"/>
            <a:ext cx="22710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РОССИЙСКИЙ ЭКСПОРТНЫЙ ЦЕНТР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538247" y="171102"/>
            <a:ext cx="3130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1" dirty="0" smtClean="0">
                <a:solidFill>
                  <a:srgbClr val="1B5FAE"/>
                </a:solidFill>
                <a:latin typeface="Arial"/>
                <a:cs typeface="Arial"/>
              </a:rPr>
              <a:t>1</a:t>
            </a:r>
            <a:r>
              <a:rPr lang="ru-RU" sz="900" b="1" dirty="0" smtClean="0">
                <a:solidFill>
                  <a:srgbClr val="1B5FAE"/>
                </a:solidFill>
                <a:latin typeface="Arial"/>
                <a:cs typeface="Arial"/>
              </a:rPr>
              <a:t>9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496312" y="576320"/>
            <a:ext cx="1926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/>
                <a:cs typeface="Arial"/>
              </a:rPr>
              <a:t>ПРОДУКТЫ ЭКСАР:</a:t>
            </a:r>
            <a:endParaRPr lang="ru-RU" sz="1400" b="1" dirty="0">
              <a:latin typeface="Arial"/>
              <a:cs typeface="Arial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834292" y="139974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834292" y="1931907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834292" y="2462224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834292" y="2872979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4509141" y="1310996"/>
            <a:ext cx="4163323" cy="321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dirty="0"/>
              <a:t>Страхование кредита поставщика;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Страхование </a:t>
            </a:r>
            <a:r>
              <a:rPr lang="ru-RU" sz="1100" dirty="0"/>
              <a:t>краткосрочной дебиторской задолженности;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Страхование лизинга</a:t>
            </a:r>
          </a:p>
          <a:p>
            <a:pPr>
              <a:lnSpc>
                <a:spcPct val="80000"/>
              </a:lnSpc>
            </a:pP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Страхование </a:t>
            </a:r>
            <a:r>
              <a:rPr lang="ru-RU" sz="1100" dirty="0"/>
              <a:t>российских инвестиций за рубежом. </a:t>
            </a:r>
          </a:p>
          <a:p>
            <a:pPr>
              <a:lnSpc>
                <a:spcPct val="80000"/>
              </a:lnSpc>
            </a:pP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 smtClean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Страхование </a:t>
            </a:r>
            <a:r>
              <a:rPr lang="ru-RU" sz="1100" dirty="0"/>
              <a:t>кредита покупателю;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Страхование </a:t>
            </a:r>
            <a:r>
              <a:rPr lang="ru-RU" sz="1100" dirty="0"/>
              <a:t>подтвержденного аккредитива;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Страхование </a:t>
            </a:r>
            <a:r>
              <a:rPr lang="ru-RU" sz="1100" dirty="0"/>
              <a:t>экспортного факторинга;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Страхование </a:t>
            </a:r>
            <a:r>
              <a:rPr lang="ru-RU" sz="1100" dirty="0"/>
              <a:t>кредита на пополнение оборотных средств экспортера; </a:t>
            </a:r>
            <a:endParaRPr lang="ru-RU" sz="1100" dirty="0" smtClean="0"/>
          </a:p>
          <a:p>
            <a:pPr>
              <a:lnSpc>
                <a:spcPct val="80000"/>
              </a:lnSpc>
            </a:pPr>
            <a:endParaRPr lang="ru-RU" sz="1100" dirty="0"/>
          </a:p>
          <a:p>
            <a:pPr>
              <a:lnSpc>
                <a:spcPct val="80000"/>
              </a:lnSpc>
            </a:pPr>
            <a:r>
              <a:rPr lang="ru-RU" sz="1100" dirty="0" smtClean="0"/>
              <a:t>Страхование </a:t>
            </a:r>
            <a:r>
              <a:rPr lang="ru-RU" sz="1100" dirty="0"/>
              <a:t>кредитов на создание </a:t>
            </a:r>
            <a:r>
              <a:rPr lang="ru-RU" sz="1100" dirty="0" err="1"/>
              <a:t>экспортоориентированных</a:t>
            </a:r>
            <a:r>
              <a:rPr lang="ru-RU" sz="1100" dirty="0"/>
              <a:t> производств.</a:t>
            </a:r>
            <a:endParaRPr lang="ru-RU" sz="1100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4460885" y="139974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4460885" y="1662043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4460885" y="1925897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460885" y="2462224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4460885" y="2990739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460885" y="3256604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460885" y="3524548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396858" y="4758231"/>
            <a:ext cx="24219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900" dirty="0" smtClean="0">
                <a:solidFill>
                  <a:srgbClr val="1B5FAE"/>
                </a:solidFill>
                <a:latin typeface="Arial"/>
                <a:cs typeface="Arial"/>
              </a:rPr>
              <a:t>ФИНАНСОВЫЕ УСЛУГИ: СТРАХОВАНИЕ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96312" y="1083816"/>
            <a:ext cx="30299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ДЛЯ ЭКСПОРТЕРОВ: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96312" y="2115945"/>
            <a:ext cx="30299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ДЛЯ ИНВЕСТОРОВ: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96312" y="2649436"/>
            <a:ext cx="30299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 smtClean="0"/>
              <a:t>ДЛЯ БАНКОВ:</a:t>
            </a:r>
            <a:endParaRPr lang="ru-RU" sz="1200" b="1" dirty="0">
              <a:solidFill>
                <a:srgbClr val="05214B"/>
              </a:solidFill>
              <a:latin typeface="Arial"/>
              <a:cs typeface="Arial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4460885" y="3800959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4460885" y="4196901"/>
            <a:ext cx="70684" cy="70684"/>
          </a:xfrm>
          <a:prstGeom prst="ellipse">
            <a:avLst/>
          </a:prstGeom>
          <a:solidFill>
            <a:srgbClr val="E55225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9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1046</TotalTime>
  <Words>1703</Words>
  <Application>Microsoft Office PowerPoint</Application>
  <PresentationFormat>Экран (16:9)</PresentationFormat>
  <Paragraphs>418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user2</dc:creator>
  <cp:lastModifiedBy>Шешеня Александр Васильевич</cp:lastModifiedBy>
  <cp:revision>95</cp:revision>
  <dcterms:created xsi:type="dcterms:W3CDTF">2016-10-29T12:09:29Z</dcterms:created>
  <dcterms:modified xsi:type="dcterms:W3CDTF">2016-12-04T08:12:44Z</dcterms:modified>
</cp:coreProperties>
</file>